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0" r:id="rId4"/>
    <p:sldId id="272" r:id="rId5"/>
    <p:sldId id="271" r:id="rId6"/>
    <p:sldId id="259" r:id="rId7"/>
    <p:sldId id="273" r:id="rId8"/>
    <p:sldId id="274" r:id="rId9"/>
    <p:sldId id="275" r:id="rId10"/>
    <p:sldId id="291" r:id="rId11"/>
    <p:sldId id="276" r:id="rId12"/>
    <p:sldId id="277" r:id="rId13"/>
    <p:sldId id="289" r:id="rId14"/>
    <p:sldId id="278" r:id="rId15"/>
    <p:sldId id="286" r:id="rId16"/>
    <p:sldId id="287" r:id="rId17"/>
    <p:sldId id="285" r:id="rId18"/>
    <p:sldId id="288" r:id="rId19"/>
    <p:sldId id="301" r:id="rId20"/>
    <p:sldId id="290" r:id="rId21"/>
    <p:sldId id="302" r:id="rId22"/>
    <p:sldId id="304" r:id="rId23"/>
    <p:sldId id="306" r:id="rId24"/>
    <p:sldId id="307" r:id="rId25"/>
    <p:sldId id="292" r:id="rId26"/>
    <p:sldId id="308" r:id="rId27"/>
    <p:sldId id="293" r:id="rId28"/>
    <p:sldId id="305" r:id="rId29"/>
    <p:sldId id="299" r:id="rId30"/>
    <p:sldId id="294" r:id="rId31"/>
    <p:sldId id="295" r:id="rId32"/>
    <p:sldId id="296" r:id="rId33"/>
    <p:sldId id="297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0F"/>
    <a:srgbClr val="44546A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83264-2D91-4E66-97B1-ECF6E9C020FF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9C496-510E-4A29-A4B1-7931CEEC5D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9C496-510E-4A29-A4B1-7931CEEC5D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2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f31acd20-3995-48f6-92e0-4951952a835a.source.default.zh-Hans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07f19758-db26-4a40-9745-ee77254ce0bc.source.4.zh-Hans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2bb73b3c-5db0-4c48-a7d7-4204ff07d4ea.source.default.zh-Hans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kkkkkkk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32B2F-5B6F-45F7-A3C4-C3ACD46ECD7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d44dfe5e-1e7f-4442-ba9c-29c5e421c54f.source.default.zh-Hans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57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9438c9cd-54d0-4e36-908b-1d32c16687c3.source.default.zh-Hans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73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C8B7B88C-E37E-4A19-A702-A40BABADE648}" type="datetime1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27BB996F-A4F7-4E88-A1C4-6D4D98076803}" type="datetime1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flipH="1">
            <a:off x="-17144" y="0"/>
            <a:ext cx="12238693" cy="6876039"/>
            <a:chOff x="-46692" y="0"/>
            <a:chExt cx="12238693" cy="6876039"/>
          </a:xfrm>
        </p:grpSpPr>
        <p:sp>
          <p:nvSpPr>
            <p:cNvPr id="7" name="图形 310"/>
            <p:cNvSpPr/>
            <p:nvPr userDrawn="1"/>
          </p:nvSpPr>
          <p:spPr>
            <a:xfrm>
              <a:off x="8541517" y="0"/>
              <a:ext cx="3650484" cy="1614773"/>
            </a:xfrm>
            <a:custGeom>
              <a:avLst/>
              <a:gdLst>
                <a:gd name="connsiteX0" fmla="*/ -1253 w 5143914"/>
                <a:gd name="connsiteY0" fmla="*/ -89 h 2275385"/>
                <a:gd name="connsiteX1" fmla="*/ 1215181 w 5143914"/>
                <a:gd name="connsiteY1" fmla="*/ 646497 h 2275385"/>
                <a:gd name="connsiteX2" fmla="*/ 3161692 w 5143914"/>
                <a:gd name="connsiteY2" fmla="*/ 903710 h 2275385"/>
                <a:gd name="connsiteX3" fmla="*/ 5142662 w 5143914"/>
                <a:gd name="connsiteY3" fmla="*/ 2266160 h 2275385"/>
                <a:gd name="connsiteX4" fmla="*/ 5142662 w 5143914"/>
                <a:gd name="connsiteY4" fmla="*/ -89 h 227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914" h="2275385">
                  <a:moveTo>
                    <a:pt x="-1253" y="-89"/>
                  </a:moveTo>
                  <a:cubicBezTo>
                    <a:pt x="-1253" y="-89"/>
                    <a:pt x="242104" y="868894"/>
                    <a:pt x="1215181" y="646497"/>
                  </a:cubicBezTo>
                  <a:cubicBezTo>
                    <a:pt x="2188259" y="424099"/>
                    <a:pt x="2536067" y="243269"/>
                    <a:pt x="3161692" y="903710"/>
                  </a:cubicBezTo>
                  <a:cubicBezTo>
                    <a:pt x="3787317" y="1564152"/>
                    <a:pt x="4266572" y="2370253"/>
                    <a:pt x="5142662" y="2266160"/>
                  </a:cubicBezTo>
                  <a:lnTo>
                    <a:pt x="5142662" y="-8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354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图形 7"/>
            <p:cNvSpPr/>
            <p:nvPr/>
          </p:nvSpPr>
          <p:spPr>
            <a:xfrm>
              <a:off x="-46692" y="5283200"/>
              <a:ext cx="4776544" cy="1592839"/>
            </a:xfrm>
            <a:custGeom>
              <a:avLst/>
              <a:gdLst>
                <a:gd name="connsiteX0" fmla="*/ -944 w 7972010"/>
                <a:gd name="connsiteY0" fmla="*/ 178627 h 2658434"/>
                <a:gd name="connsiteX1" fmla="*/ 2048272 w 7972010"/>
                <a:gd name="connsiteY1" fmla="*/ 970679 h 2658434"/>
                <a:gd name="connsiteX2" fmla="*/ 5612511 w 7972010"/>
                <a:gd name="connsiteY2" fmla="*/ 1986707 h 2658434"/>
                <a:gd name="connsiteX3" fmla="*/ 7971066 w 7972010"/>
                <a:gd name="connsiteY3" fmla="*/ 2658192 h 2658434"/>
                <a:gd name="connsiteX4" fmla="*/ -944 w 7972010"/>
                <a:gd name="connsiteY4" fmla="*/ 2658192 h 26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2010" h="2658434">
                  <a:moveTo>
                    <a:pt x="-944" y="178627"/>
                  </a:moveTo>
                  <a:cubicBezTo>
                    <a:pt x="-944" y="178627"/>
                    <a:pt x="722464" y="-561942"/>
                    <a:pt x="2048272" y="970679"/>
                  </a:cubicBezTo>
                  <a:cubicBezTo>
                    <a:pt x="2840324" y="1900461"/>
                    <a:pt x="3459886" y="3038817"/>
                    <a:pt x="5612511" y="1986707"/>
                  </a:cubicBezTo>
                  <a:cubicBezTo>
                    <a:pt x="5990935" y="1797054"/>
                    <a:pt x="7420149" y="1177494"/>
                    <a:pt x="7971066" y="2658192"/>
                  </a:cubicBezTo>
                  <a:lnTo>
                    <a:pt x="-944" y="26581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9000000" scaled="0"/>
            </a:gradFill>
            <a:ln w="3547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B2D7FCCD-0CE5-4788-B47D-6E6542EDA331}" type="datetime1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A5BDEAF-5BD8-1029-1A5D-63617A36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70877AB2-2C7F-4C7D-8E29-C757E3EEE9A2}" type="datetime1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40D4742-D466-588F-EE60-D943E28FE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B438A67-CD44-E2C7-1825-59AD1EE0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05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64B7C3-EB23-44B5-4D68-F2149B065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5674B92-C46A-49C6-5DAC-7C4EF03A7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DD3E2D8-DF3E-49E2-91F3-0CCFD8296598}" type="datetime1">
              <a:rPr lang="zh-CN" altLang="en-US" smtClean="0"/>
              <a:t>2023/11/29</a:t>
            </a:fld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96D702A-7136-3BFA-10F9-F2A8548C8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33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0A093-365A-4A54-8F95-D51CC0FF1E24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C133C-BC78-4D4C-8BF6-EA37160C14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8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3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4461" y="1359196"/>
            <a:ext cx="7823077" cy="2069804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隶书" panose="02010509060101010101" pitchFamily="49" charset="-122"/>
                <a:ea typeface="隶书" panose="02010509060101010101" pitchFamily="49" charset="-122"/>
              </a:rPr>
              <a:t>C</a:t>
            </a:r>
            <a:r>
              <a:rPr lang="zh-CN" altLang="en-US" sz="7200" b="1" dirty="0">
                <a:latin typeface="隶书" panose="02010509060101010101" pitchFamily="49" charset="-122"/>
                <a:ea typeface="隶书" panose="02010509060101010101" pitchFamily="49" charset="-122"/>
              </a:rPr>
              <a:t>语言内存管理与现代技术前瞻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/>
          <p:cNvSpPr txBox="1"/>
          <p:nvPr/>
        </p:nvSpPr>
        <p:spPr>
          <a:xfrm>
            <a:off x="825775" y="523556"/>
            <a:ext cx="599847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Stack &amp; Heap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53" y="1204003"/>
            <a:ext cx="9881108" cy="525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/>
          <p:cNvSpPr txBox="1"/>
          <p:nvPr/>
        </p:nvSpPr>
        <p:spPr>
          <a:xfrm>
            <a:off x="825774" y="523556"/>
            <a:ext cx="72135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Limitations of the Heap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21746" y="2736502"/>
            <a:ext cx="5548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堆中内存碎片化会导致内存浪费和内存读取效率低下。大大浪费计算机资源，与内存管理原则相悖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1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/>
          <p:cNvSpPr txBox="1"/>
          <p:nvPr>
            <p:custDataLst>
              <p:tags r:id="rId2"/>
            </p:custDataLst>
          </p:nvPr>
        </p:nvSpPr>
        <p:spPr>
          <a:xfrm>
            <a:off x="825500" y="523716"/>
            <a:ext cx="1011661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Use data structures for memory management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0440" y="1635760"/>
            <a:ext cx="40640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>
                <a:solidFill>
                  <a:schemeClr val="bg1"/>
                </a:solidFill>
              </a:rPr>
              <a:t>链表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>
                <a:solidFill>
                  <a:schemeClr val="bg1"/>
                </a:solidFill>
              </a:rPr>
              <a:t>二叉树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>
                <a:solidFill>
                  <a:schemeClr val="bg1"/>
                </a:solidFill>
              </a:rPr>
              <a:t>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>
                <a:solidFill>
                  <a:schemeClr val="bg1"/>
                </a:solidFill>
              </a:rPr>
              <a:t>哈希表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>
                <a:solidFill>
                  <a:schemeClr val="bg1"/>
                </a:solidFill>
              </a:rPr>
              <a:t>队列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>
                <a:solidFill>
                  <a:schemeClr val="bg1"/>
                </a:solidFill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0475" y="2829204"/>
            <a:ext cx="10271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PingFang SC"/>
              </a:rPr>
              <a:t>内存管理的难点是如何释放垃圾内存</a:t>
            </a:r>
            <a:endParaRPr lang="zh-CN" altLang="en-US" sz="4800" b="0" i="0" dirty="0">
              <a:solidFill>
                <a:schemeClr val="bg1"/>
              </a:solidFill>
              <a:effectLst/>
              <a:latin typeface="PingFang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947940" y="1218625"/>
            <a:ext cx="10296119" cy="5639375"/>
            <a:chOff x="1028709" y="1064986"/>
            <a:chExt cx="10296119" cy="5639375"/>
          </a:xfrm>
        </p:grpSpPr>
        <p:grpSp>
          <p:nvGrpSpPr>
            <p:cNvPr id="22" name="组合 21"/>
            <p:cNvGrpSpPr/>
            <p:nvPr/>
          </p:nvGrpSpPr>
          <p:grpSpPr>
            <a:xfrm>
              <a:off x="1028709" y="1064986"/>
              <a:ext cx="9387105" cy="5639375"/>
              <a:chOff x="1522195" y="1210861"/>
              <a:chExt cx="9387105" cy="5639375"/>
            </a:xfrm>
          </p:grpSpPr>
          <p:sp>
            <p:nvSpPr>
              <p:cNvPr id="35" name="任意多边形: 形状 34"/>
              <p:cNvSpPr/>
              <p:nvPr/>
            </p:nvSpPr>
            <p:spPr bwMode="auto">
              <a:xfrm>
                <a:off x="1522195" y="1210861"/>
                <a:ext cx="9387105" cy="1257538"/>
              </a:xfrm>
              <a:custGeom>
                <a:avLst/>
                <a:gdLst>
                  <a:gd name="T0" fmla="*/ 2622 w 2627"/>
                  <a:gd name="T1" fmla="*/ 167 h 351"/>
                  <a:gd name="T2" fmla="*/ 2433 w 2627"/>
                  <a:gd name="T3" fmla="*/ 6 h 351"/>
                  <a:gd name="T4" fmla="*/ 2414 w 2627"/>
                  <a:gd name="T5" fmla="*/ 15 h 351"/>
                  <a:gd name="T6" fmla="*/ 2414 w 2627"/>
                  <a:gd name="T7" fmla="*/ 64 h 351"/>
                  <a:gd name="T8" fmla="*/ 112 w 2627"/>
                  <a:gd name="T9" fmla="*/ 64 h 351"/>
                  <a:gd name="T10" fmla="*/ 0 w 2627"/>
                  <a:gd name="T11" fmla="*/ 176 h 351"/>
                  <a:gd name="T12" fmla="*/ 0 w 2627"/>
                  <a:gd name="T13" fmla="*/ 176 h 351"/>
                  <a:gd name="T14" fmla="*/ 112 w 2627"/>
                  <a:gd name="T15" fmla="*/ 288 h 351"/>
                  <a:gd name="T16" fmla="*/ 2414 w 2627"/>
                  <a:gd name="T17" fmla="*/ 288 h 351"/>
                  <a:gd name="T18" fmla="*/ 2414 w 2627"/>
                  <a:gd name="T19" fmla="*/ 336 h 351"/>
                  <a:gd name="T20" fmla="*/ 2433 w 2627"/>
                  <a:gd name="T21" fmla="*/ 345 h 351"/>
                  <a:gd name="T22" fmla="*/ 2622 w 2627"/>
                  <a:gd name="T23" fmla="*/ 184 h 351"/>
                  <a:gd name="T24" fmla="*/ 2622 w 2627"/>
                  <a:gd name="T25" fmla="*/ 167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27" h="351">
                    <a:moveTo>
                      <a:pt x="2622" y="167"/>
                    </a:moveTo>
                    <a:cubicBezTo>
                      <a:pt x="2433" y="6"/>
                      <a:pt x="2433" y="6"/>
                      <a:pt x="2433" y="6"/>
                    </a:cubicBezTo>
                    <a:cubicBezTo>
                      <a:pt x="2425" y="0"/>
                      <a:pt x="2414" y="5"/>
                      <a:pt x="2414" y="15"/>
                    </a:cubicBezTo>
                    <a:cubicBezTo>
                      <a:pt x="2414" y="64"/>
                      <a:pt x="2414" y="64"/>
                      <a:pt x="2414" y="64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50" y="64"/>
                      <a:pt x="0" y="114"/>
                      <a:pt x="0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238"/>
                      <a:pt x="50" y="288"/>
                      <a:pt x="112" y="288"/>
                    </a:cubicBezTo>
                    <a:cubicBezTo>
                      <a:pt x="2414" y="288"/>
                      <a:pt x="2414" y="288"/>
                      <a:pt x="2414" y="288"/>
                    </a:cubicBezTo>
                    <a:cubicBezTo>
                      <a:pt x="2414" y="336"/>
                      <a:pt x="2414" y="336"/>
                      <a:pt x="2414" y="336"/>
                    </a:cubicBezTo>
                    <a:cubicBezTo>
                      <a:pt x="2414" y="346"/>
                      <a:pt x="2425" y="351"/>
                      <a:pt x="2433" y="345"/>
                    </a:cubicBezTo>
                    <a:cubicBezTo>
                      <a:pt x="2622" y="184"/>
                      <a:pt x="2622" y="184"/>
                      <a:pt x="2622" y="184"/>
                    </a:cubicBezTo>
                    <a:cubicBezTo>
                      <a:pt x="2627" y="180"/>
                      <a:pt x="2627" y="172"/>
                      <a:pt x="2622" y="1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93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836508" y="1943100"/>
                <a:ext cx="0" cy="4907136"/>
              </a:xfrm>
              <a:prstGeom prst="line">
                <a:avLst/>
              </a:prstGeom>
              <a:ln w="15875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/>
              <p:cNvSpPr/>
              <p:nvPr/>
            </p:nvSpPr>
            <p:spPr>
              <a:xfrm>
                <a:off x="1856935" y="2903462"/>
                <a:ext cx="2665943" cy="7987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kumimoji="1" lang="en-US" altLang="zh-CN" sz="28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C/C++</a:t>
                </a:r>
                <a:endParaRPr kumimoji="1" lang="zh-CN" altLang="en-US" sz="28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657242" y="1595790"/>
                <a:ext cx="487680" cy="4876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01</a:t>
                </a:r>
                <a:endParaRPr lang="zh-CN" altLang="en-US" sz="11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255587" y="1515132"/>
                <a:ext cx="1868641" cy="5874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24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Pointer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760497" y="1956698"/>
              <a:ext cx="7074396" cy="4747663"/>
              <a:chOff x="3580943" y="1725171"/>
              <a:chExt cx="7074396" cy="4747663"/>
            </a:xfrm>
          </p:grpSpPr>
          <p:sp>
            <p:nvSpPr>
              <p:cNvPr id="30" name="任意多边形: 形状 29"/>
              <p:cNvSpPr/>
              <p:nvPr/>
            </p:nvSpPr>
            <p:spPr bwMode="auto">
              <a:xfrm>
                <a:off x="3580943" y="1725171"/>
                <a:ext cx="7074396" cy="1257538"/>
              </a:xfrm>
              <a:custGeom>
                <a:avLst/>
                <a:gdLst>
                  <a:gd name="T0" fmla="*/ 2046 w 2051"/>
                  <a:gd name="T1" fmla="*/ 167 h 351"/>
                  <a:gd name="T2" fmla="*/ 1857 w 2051"/>
                  <a:gd name="T3" fmla="*/ 6 h 351"/>
                  <a:gd name="T4" fmla="*/ 1838 w 2051"/>
                  <a:gd name="T5" fmla="*/ 15 h 351"/>
                  <a:gd name="T6" fmla="*/ 1838 w 2051"/>
                  <a:gd name="T7" fmla="*/ 63 h 351"/>
                  <a:gd name="T8" fmla="*/ 112 w 2051"/>
                  <a:gd name="T9" fmla="*/ 63 h 351"/>
                  <a:gd name="T10" fmla="*/ 0 w 2051"/>
                  <a:gd name="T11" fmla="*/ 175 h 351"/>
                  <a:gd name="T12" fmla="*/ 0 w 2051"/>
                  <a:gd name="T13" fmla="*/ 175 h 351"/>
                  <a:gd name="T14" fmla="*/ 112 w 2051"/>
                  <a:gd name="T15" fmla="*/ 287 h 351"/>
                  <a:gd name="T16" fmla="*/ 1838 w 2051"/>
                  <a:gd name="T17" fmla="*/ 287 h 351"/>
                  <a:gd name="T18" fmla="*/ 1838 w 2051"/>
                  <a:gd name="T19" fmla="*/ 336 h 351"/>
                  <a:gd name="T20" fmla="*/ 1857 w 2051"/>
                  <a:gd name="T21" fmla="*/ 345 h 351"/>
                  <a:gd name="T22" fmla="*/ 2046 w 2051"/>
                  <a:gd name="T23" fmla="*/ 184 h 351"/>
                  <a:gd name="T24" fmla="*/ 2046 w 2051"/>
                  <a:gd name="T25" fmla="*/ 167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1" h="351">
                    <a:moveTo>
                      <a:pt x="2046" y="167"/>
                    </a:moveTo>
                    <a:cubicBezTo>
                      <a:pt x="1857" y="6"/>
                      <a:pt x="1857" y="6"/>
                      <a:pt x="1857" y="6"/>
                    </a:cubicBezTo>
                    <a:cubicBezTo>
                      <a:pt x="1849" y="0"/>
                      <a:pt x="1838" y="5"/>
                      <a:pt x="1838" y="15"/>
                    </a:cubicBezTo>
                    <a:cubicBezTo>
                      <a:pt x="1838" y="63"/>
                      <a:pt x="1838" y="63"/>
                      <a:pt x="1838" y="63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50" y="63"/>
                      <a:pt x="0" y="113"/>
                      <a:pt x="0" y="175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237"/>
                      <a:pt x="50" y="287"/>
                      <a:pt x="112" y="287"/>
                    </a:cubicBezTo>
                    <a:cubicBezTo>
                      <a:pt x="1838" y="287"/>
                      <a:pt x="1838" y="287"/>
                      <a:pt x="1838" y="287"/>
                    </a:cubicBezTo>
                    <a:cubicBezTo>
                      <a:pt x="1838" y="336"/>
                      <a:pt x="1838" y="336"/>
                      <a:pt x="1838" y="336"/>
                    </a:cubicBezTo>
                    <a:cubicBezTo>
                      <a:pt x="1838" y="346"/>
                      <a:pt x="1849" y="351"/>
                      <a:pt x="1857" y="345"/>
                    </a:cubicBezTo>
                    <a:cubicBezTo>
                      <a:pt x="2046" y="184"/>
                      <a:pt x="2046" y="184"/>
                      <a:pt x="2046" y="184"/>
                    </a:cubicBezTo>
                    <a:cubicBezTo>
                      <a:pt x="2051" y="179"/>
                      <a:pt x="2051" y="171"/>
                      <a:pt x="2046" y="16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3920101" y="2468399"/>
                <a:ext cx="0" cy="4004435"/>
              </a:xfrm>
              <a:prstGeom prst="line">
                <a:avLst/>
              </a:prstGeom>
              <a:ln w="15875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4156008" y="3130585"/>
                <a:ext cx="3164024" cy="5914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kumimoji="1" lang="en-US" altLang="zh-CN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JAVA    Python    Go    C#</a:t>
                </a:r>
                <a:endParaRPr kumimoji="1" lang="zh-CN" altLang="en-US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731945" y="2112480"/>
                <a:ext cx="487680" cy="4876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02</a:t>
                </a:r>
                <a:endParaRPr lang="zh-CN" altLang="en-US" sz="11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347106" y="2029442"/>
                <a:ext cx="4095597" cy="5874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24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Garbage Collection(GC)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297695" y="2848410"/>
              <a:ext cx="4027133" cy="3855951"/>
              <a:chOff x="6882166" y="2239481"/>
              <a:chExt cx="4027133" cy="3855951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7390230" y="2907180"/>
                <a:ext cx="0" cy="3188252"/>
              </a:xfrm>
              <a:prstGeom prst="line">
                <a:avLst/>
              </a:prstGeom>
              <a:ln w="158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 25"/>
              <p:cNvSpPr/>
              <p:nvPr/>
            </p:nvSpPr>
            <p:spPr>
              <a:xfrm>
                <a:off x="7753421" y="3350975"/>
                <a:ext cx="2665943" cy="7987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kumimoji="1" lang="en-US" altLang="zh-CN" sz="28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Rust</a:t>
                </a:r>
                <a:endParaRPr kumimoji="1" lang="zh-CN" altLang="en-US" sz="28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6882166" y="2239481"/>
                <a:ext cx="4027133" cy="1253019"/>
              </a:xfrm>
              <a:custGeom>
                <a:avLst/>
                <a:gdLst>
                  <a:gd name="T0" fmla="*/ 1122 w 1127"/>
                  <a:gd name="T1" fmla="*/ 166 h 350"/>
                  <a:gd name="T2" fmla="*/ 933 w 1127"/>
                  <a:gd name="T3" fmla="*/ 6 h 350"/>
                  <a:gd name="T4" fmla="*/ 914 w 1127"/>
                  <a:gd name="T5" fmla="*/ 14 h 350"/>
                  <a:gd name="T6" fmla="*/ 914 w 1127"/>
                  <a:gd name="T7" fmla="*/ 63 h 350"/>
                  <a:gd name="T8" fmla="*/ 112 w 1127"/>
                  <a:gd name="T9" fmla="*/ 63 h 350"/>
                  <a:gd name="T10" fmla="*/ 0 w 1127"/>
                  <a:gd name="T11" fmla="*/ 175 h 350"/>
                  <a:gd name="T12" fmla="*/ 0 w 1127"/>
                  <a:gd name="T13" fmla="*/ 175 h 350"/>
                  <a:gd name="T14" fmla="*/ 112 w 1127"/>
                  <a:gd name="T15" fmla="*/ 287 h 350"/>
                  <a:gd name="T16" fmla="*/ 914 w 1127"/>
                  <a:gd name="T17" fmla="*/ 287 h 350"/>
                  <a:gd name="T18" fmla="*/ 914 w 1127"/>
                  <a:gd name="T19" fmla="*/ 336 h 350"/>
                  <a:gd name="T20" fmla="*/ 933 w 1127"/>
                  <a:gd name="T21" fmla="*/ 344 h 350"/>
                  <a:gd name="T22" fmla="*/ 1122 w 1127"/>
                  <a:gd name="T23" fmla="*/ 184 h 350"/>
                  <a:gd name="T24" fmla="*/ 1122 w 1127"/>
                  <a:gd name="T25" fmla="*/ 166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7" h="350">
                    <a:moveTo>
                      <a:pt x="1122" y="166"/>
                    </a:moveTo>
                    <a:cubicBezTo>
                      <a:pt x="933" y="6"/>
                      <a:pt x="933" y="6"/>
                      <a:pt x="933" y="6"/>
                    </a:cubicBezTo>
                    <a:cubicBezTo>
                      <a:pt x="925" y="0"/>
                      <a:pt x="914" y="5"/>
                      <a:pt x="914" y="14"/>
                    </a:cubicBezTo>
                    <a:cubicBezTo>
                      <a:pt x="914" y="63"/>
                      <a:pt x="914" y="63"/>
                      <a:pt x="914" y="63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50" y="63"/>
                      <a:pt x="0" y="113"/>
                      <a:pt x="0" y="175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237"/>
                      <a:pt x="50" y="287"/>
                      <a:pt x="112" y="287"/>
                    </a:cubicBezTo>
                    <a:cubicBezTo>
                      <a:pt x="914" y="287"/>
                      <a:pt x="914" y="287"/>
                      <a:pt x="914" y="287"/>
                    </a:cubicBezTo>
                    <a:cubicBezTo>
                      <a:pt x="914" y="336"/>
                      <a:pt x="914" y="336"/>
                      <a:pt x="914" y="336"/>
                    </a:cubicBezTo>
                    <a:cubicBezTo>
                      <a:pt x="914" y="345"/>
                      <a:pt x="925" y="350"/>
                      <a:pt x="933" y="344"/>
                    </a:cubicBezTo>
                    <a:cubicBezTo>
                      <a:pt x="1122" y="184"/>
                      <a:pt x="1122" y="184"/>
                      <a:pt x="1122" y="184"/>
                    </a:cubicBezTo>
                    <a:cubicBezTo>
                      <a:pt x="1127" y="179"/>
                      <a:pt x="1127" y="171"/>
                      <a:pt x="1122" y="16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7084060" y="2622150"/>
                <a:ext cx="487680" cy="48768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03</a:t>
                </a:r>
                <a:endParaRPr lang="zh-CN" altLang="en-US" sz="11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7673960" y="2541493"/>
                <a:ext cx="3075816" cy="5874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24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Ownership</a:t>
                </a:r>
              </a:p>
            </p:txBody>
          </p:sp>
        </p:grpSp>
      </p:grpSp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5" name="@稿定PPT实验室 出品-9"/>
          <p:cNvSpPr txBox="1"/>
          <p:nvPr>
            <p:custDataLst>
              <p:tags r:id="rId3"/>
            </p:custDataLst>
          </p:nvPr>
        </p:nvSpPr>
        <p:spPr>
          <a:xfrm>
            <a:off x="825500" y="523716"/>
            <a:ext cx="11129206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Developments in memory management technology</a:t>
            </a:r>
          </a:p>
        </p:txBody>
      </p:sp>
      <p:pic>
        <p:nvPicPr>
          <p:cNvPr id="6" name="Picture 2" descr="C语言：命名规范 - 知乎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27" y="3942460"/>
            <a:ext cx="1088730" cy="12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/>
          <a:srcRect l="16476" t="8200" r="19196" b="4220"/>
          <a:stretch>
            <a:fillRect/>
          </a:stretch>
        </p:blipFill>
        <p:spPr>
          <a:xfrm>
            <a:off x="2636396" y="3872398"/>
            <a:ext cx="1240625" cy="13935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55" y="4007289"/>
            <a:ext cx="1177803" cy="1177803"/>
          </a:xfrm>
          <a:prstGeom prst="rect">
            <a:avLst/>
          </a:prstGeom>
        </p:spPr>
      </p:pic>
      <p:pic>
        <p:nvPicPr>
          <p:cNvPr id="1028" name="Picture 4" descr="Python – Logos Downloa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06" y="4113543"/>
            <a:ext cx="914618" cy="91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- Go语言学习笔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30" y="5351277"/>
            <a:ext cx="1262252" cy="126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#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47" y="5490093"/>
            <a:ext cx="984620" cy="98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5604" y="5042756"/>
            <a:ext cx="2471114" cy="1470539"/>
          </a:xfrm>
          <a:prstGeom prst="rect">
            <a:avLst/>
          </a:prstGeom>
        </p:spPr>
      </p:pic>
      <p:pic>
        <p:nvPicPr>
          <p:cNvPr id="1040" name="Picture 16" descr="Rust语言编译器Linux版下载_Rust语言编译器最新版_Rust语言编译器0.1-华军软件园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60" y="5024786"/>
            <a:ext cx="1470539" cy="147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73055" y="4465673"/>
            <a:ext cx="5645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Ferris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可爱喵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Ferris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谢谢喵</a:t>
            </a:r>
          </a:p>
        </p:txBody>
      </p:sp>
      <p:pic>
        <p:nvPicPr>
          <p:cNvPr id="2" name="图片 1" descr="8381329f1ba742277d81dcf41bd81a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90" y="707812"/>
            <a:ext cx="4401185" cy="334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" y="3013501"/>
            <a:ext cx="12191999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0" i="0" dirty="0">
                <a:solidFill>
                  <a:schemeClr val="bg1"/>
                </a:solidFill>
                <a:effectLst/>
                <a:latin typeface="+mn-ea"/>
              </a:rPr>
              <a:t>Rust</a:t>
            </a:r>
            <a:r>
              <a:rPr lang="zh-CN" altLang="en-US" sz="4800" dirty="0">
                <a:solidFill>
                  <a:schemeClr val="bg1"/>
                </a:solidFill>
                <a:latin typeface="PingFang SC"/>
              </a:rPr>
              <a:t>：</a:t>
            </a:r>
            <a:r>
              <a:rPr lang="zh-CN" altLang="en-US" sz="4800" b="0" i="0" dirty="0">
                <a:solidFill>
                  <a:schemeClr val="bg1"/>
                </a:solidFill>
                <a:effectLst/>
                <a:latin typeface="PingFang SC"/>
              </a:rPr>
              <a:t>拥抱所有权和借用的革命性思维方式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4" name="@稿定PPT实验室 出品-9"/>
          <p:cNvSpPr txBox="1"/>
          <p:nvPr>
            <p:custDataLst>
              <p:tags r:id="rId3"/>
            </p:custDataLst>
          </p:nvPr>
        </p:nvSpPr>
        <p:spPr>
          <a:xfrm>
            <a:off x="825500" y="523716"/>
            <a:ext cx="4941537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Ownership rules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420" y="2061368"/>
            <a:ext cx="10431160" cy="33165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697" t="2324" b="9514"/>
          <a:stretch>
            <a:fillRect/>
          </a:stretch>
        </p:blipFill>
        <p:spPr>
          <a:xfrm>
            <a:off x="445854" y="1538018"/>
            <a:ext cx="7137914" cy="19705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r="45523" b="45571"/>
          <a:stretch>
            <a:fillRect/>
          </a:stretch>
        </p:blipFill>
        <p:spPr>
          <a:xfrm>
            <a:off x="439295" y="3903078"/>
            <a:ext cx="10009358" cy="2548408"/>
          </a:xfrm>
          <a:prstGeom prst="rect">
            <a:avLst/>
          </a:prstGeom>
        </p:spPr>
      </p:pic>
      <p:sp>
        <p:nvSpPr>
          <p:cNvPr id="6" name="矩形: 圆角 5"/>
          <p:cNvSpPr/>
          <p:nvPr>
            <p:custDataLst>
              <p:tags r:id="rId1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7" name="@稿定PPT实验室 出品-9"/>
          <p:cNvSpPr txBox="1"/>
          <p:nvPr>
            <p:custDataLst>
              <p:tags r:id="rId2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Ownership move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7556" y="308113"/>
            <a:ext cx="2332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\Error!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BC2DCF-7257-E27A-830A-7B897A7E2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0" t="2487"/>
          <a:stretch/>
        </p:blipFill>
        <p:spPr>
          <a:xfrm>
            <a:off x="8201984" y="197660"/>
            <a:ext cx="3378370" cy="3606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>
            <p:custDataLst>
              <p:tags r:id="rId1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7" name="@稿定PPT实验室 出品-9"/>
          <p:cNvSpPr txBox="1"/>
          <p:nvPr>
            <p:custDataLst>
              <p:tags r:id="rId2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Ownership move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6924" y="351259"/>
            <a:ext cx="288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B050"/>
                </a:solidFill>
              </a:rPr>
              <a:t>Correct!</a:t>
            </a:r>
            <a:endParaRPr lang="zh-CN" altLang="en-US" sz="5400" dirty="0">
              <a:solidFill>
                <a:srgbClr val="00B05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38C6B4-2B15-1526-14C7-8A4AB9B2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2363396"/>
            <a:ext cx="7354782" cy="14405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5A03F2-F8F3-D126-DE8E-1907E2D67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7" y="4892723"/>
            <a:ext cx="10058295" cy="13025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BC2DCF-7257-E27A-830A-7B897A7E2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0" t="2487"/>
          <a:stretch/>
        </p:blipFill>
        <p:spPr>
          <a:xfrm>
            <a:off x="8201984" y="197660"/>
            <a:ext cx="3378370" cy="3606256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B15157A-B9B3-5060-F158-52A4979CE760}"/>
              </a:ext>
            </a:extLst>
          </p:cNvPr>
          <p:cNvSpPr/>
          <p:nvPr/>
        </p:nvSpPr>
        <p:spPr>
          <a:xfrm>
            <a:off x="8238730" y="197660"/>
            <a:ext cx="1487821" cy="1767617"/>
          </a:xfrm>
          <a:prstGeom prst="roundRect">
            <a:avLst/>
          </a:prstGeom>
          <a:solidFill>
            <a:schemeClr val="bg1">
              <a:alpha val="49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6DB9F0-51F3-01D5-9730-EC86ECBAB255}"/>
              </a:ext>
            </a:extLst>
          </p:cNvPr>
          <p:cNvSpPr txBox="1"/>
          <p:nvPr/>
        </p:nvSpPr>
        <p:spPr>
          <a:xfrm>
            <a:off x="9726551" y="197660"/>
            <a:ext cx="9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91108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441633" y="1307798"/>
            <a:ext cx="10844332" cy="4826302"/>
            <a:chOff x="441633" y="1307798"/>
            <a:chExt cx="10844332" cy="4826302"/>
          </a:xfrm>
        </p:grpSpPr>
        <p:grpSp>
          <p:nvGrpSpPr>
            <p:cNvPr id="56" name="组合 55"/>
            <p:cNvGrpSpPr/>
            <p:nvPr/>
          </p:nvGrpSpPr>
          <p:grpSpPr>
            <a:xfrm>
              <a:off x="796054" y="1662219"/>
              <a:ext cx="4117461" cy="4117461"/>
              <a:chOff x="474220" y="1079166"/>
              <a:chExt cx="5621780" cy="5621780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474220" y="1079166"/>
                <a:ext cx="5621780" cy="562178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893334" y="1498280"/>
                <a:ext cx="4783551" cy="478355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1305850" y="1910796"/>
                <a:ext cx="3958520" cy="39585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1574832" y="3011210"/>
              <a:ext cx="2499412" cy="1200329"/>
            </a:xfrm>
            <a:prstGeom prst="rect">
              <a:avLst/>
            </a:prstGeom>
          </p:spPr>
          <p:txBody>
            <a:bodyPr wrap="square" anchor="b" anchorCtr="0">
              <a:spAutoFit/>
            </a:bodyPr>
            <a:lstStyle/>
            <a:p>
              <a:pPr algn="ctr">
                <a:buSzPct val="25000"/>
              </a:pPr>
              <a:r>
                <a:rPr lang="en-US" altLang="zh-CN" sz="3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Medium" panose="00020600040101010101" pitchFamily="18" charset="-122"/>
                </a:rPr>
                <a:t>Memory management</a:t>
              </a:r>
              <a:endParaRPr lang="en-US" altLang="zh-CN" sz="36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8" name="弧形 57"/>
            <p:cNvSpPr/>
            <p:nvPr/>
          </p:nvSpPr>
          <p:spPr>
            <a:xfrm>
              <a:off x="441633" y="1307798"/>
              <a:ext cx="4826302" cy="4826302"/>
            </a:xfrm>
            <a:prstGeom prst="arc">
              <a:avLst>
                <a:gd name="adj1" fmla="val 16200000"/>
                <a:gd name="adj2" fmla="val 4972270"/>
              </a:avLst>
            </a:prstGeom>
            <a:noFill/>
            <a:ln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094219" y="3326770"/>
              <a:ext cx="6191746" cy="743701"/>
              <a:chOff x="5094219" y="3279163"/>
              <a:chExt cx="6191746" cy="743701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5094219" y="3471813"/>
                <a:ext cx="1987648" cy="358401"/>
                <a:chOff x="4360179" y="1789982"/>
                <a:chExt cx="1987648" cy="358401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 flipV="1">
                  <a:off x="4360179" y="1789982"/>
                  <a:ext cx="358401" cy="358401"/>
                  <a:chOff x="474220" y="1079166"/>
                  <a:chExt cx="5621780" cy="5621780"/>
                </a:xfrm>
              </p:grpSpPr>
              <p:sp>
                <p:nvSpPr>
                  <p:cNvPr id="91" name="椭圆 90"/>
                  <p:cNvSpPr/>
                  <p:nvPr/>
                </p:nvSpPr>
                <p:spPr>
                  <a:xfrm>
                    <a:off x="474220" y="1079166"/>
                    <a:ext cx="5621780" cy="5621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椭圆 91"/>
                  <p:cNvSpPr/>
                  <p:nvPr/>
                </p:nvSpPr>
                <p:spPr>
                  <a:xfrm>
                    <a:off x="1916605" y="2521552"/>
                    <a:ext cx="2737009" cy="273700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90" name="直接连接符 89"/>
                <p:cNvCxnSpPr/>
                <p:nvPr/>
              </p:nvCxnSpPr>
              <p:spPr>
                <a:xfrm>
                  <a:off x="4483733" y="1968557"/>
                  <a:ext cx="1864094" cy="0"/>
                </a:xfrm>
                <a:prstGeom prst="line">
                  <a:avLst/>
                </a:prstGeom>
                <a:ln>
                  <a:solidFill>
                    <a:schemeClr val="accent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组合 84"/>
              <p:cNvGrpSpPr/>
              <p:nvPr/>
            </p:nvGrpSpPr>
            <p:grpSpPr>
              <a:xfrm>
                <a:off x="6523465" y="3279163"/>
                <a:ext cx="4762500" cy="743701"/>
                <a:chOff x="5084390" y="1708150"/>
                <a:chExt cx="4762500" cy="743701"/>
              </a:xfrm>
            </p:grpSpPr>
            <p:sp>
              <p:nvSpPr>
                <p:cNvPr id="86" name="矩形: 圆角 85"/>
                <p:cNvSpPr/>
                <p:nvPr/>
              </p:nvSpPr>
              <p:spPr>
                <a:xfrm>
                  <a:off x="5084390" y="1708150"/>
                  <a:ext cx="4762500" cy="74370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lumMod val="20000"/>
                    <a:lumOff val="8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文本框 86"/>
                <p:cNvSpPr txBox="1"/>
                <p:nvPr/>
              </p:nvSpPr>
              <p:spPr>
                <a:xfrm>
                  <a:off x="5968560" y="1780734"/>
                  <a:ext cx="3878329" cy="6141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l">
                    <a:buClrTx/>
                    <a:buSzPct val="25000"/>
                    <a:buFontTx/>
                  </a:pPr>
                  <a:r>
                    <a:rPr lang="en-US" altLang="zh-CN" sz="2000" b="1" i="0" dirty="0">
                      <a:solidFill>
                        <a:schemeClr val="bg1"/>
                      </a:solidFill>
                      <a:effectLst/>
                      <a:ea typeface="+mn-lt"/>
                    </a:rPr>
                    <a:t>Avoid memory leaks</a:t>
                  </a:r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5257997" y="1780734"/>
                  <a:ext cx="598533" cy="59853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0" name="任意多边形: 形状 59"/>
            <p:cNvSpPr/>
            <p:nvPr/>
          </p:nvSpPr>
          <p:spPr>
            <a:xfrm>
              <a:off x="6927845" y="3589346"/>
              <a:ext cx="162386" cy="17800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4360179" y="1568243"/>
              <a:ext cx="6191746" cy="743701"/>
              <a:chOff x="4360179" y="1568243"/>
              <a:chExt cx="6191746" cy="743701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4360179" y="1760893"/>
                <a:ext cx="1987648" cy="358401"/>
                <a:chOff x="4360179" y="1789982"/>
                <a:chExt cx="1987648" cy="358401"/>
              </a:xfrm>
            </p:grpSpPr>
            <p:grpSp>
              <p:nvGrpSpPr>
                <p:cNvPr id="80" name="组合 79"/>
                <p:cNvGrpSpPr/>
                <p:nvPr/>
              </p:nvGrpSpPr>
              <p:grpSpPr>
                <a:xfrm flipV="1">
                  <a:off x="4360179" y="1789982"/>
                  <a:ext cx="358401" cy="358401"/>
                  <a:chOff x="474220" y="1079166"/>
                  <a:chExt cx="5621780" cy="5621780"/>
                </a:xfrm>
              </p:grpSpPr>
              <p:sp>
                <p:nvSpPr>
                  <p:cNvPr id="82" name="椭圆 81"/>
                  <p:cNvSpPr/>
                  <p:nvPr/>
                </p:nvSpPr>
                <p:spPr>
                  <a:xfrm>
                    <a:off x="474220" y="1079166"/>
                    <a:ext cx="5621780" cy="5621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椭圆 82"/>
                  <p:cNvSpPr/>
                  <p:nvPr/>
                </p:nvSpPr>
                <p:spPr>
                  <a:xfrm>
                    <a:off x="1916605" y="2521552"/>
                    <a:ext cx="2737009" cy="273700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81" name="直接连接符 80"/>
                <p:cNvCxnSpPr/>
                <p:nvPr/>
              </p:nvCxnSpPr>
              <p:spPr>
                <a:xfrm>
                  <a:off x="4483733" y="1968557"/>
                  <a:ext cx="1864094" cy="0"/>
                </a:xfrm>
                <a:prstGeom prst="line">
                  <a:avLst/>
                </a:prstGeom>
                <a:ln>
                  <a:solidFill>
                    <a:schemeClr val="accent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组合 73"/>
              <p:cNvGrpSpPr/>
              <p:nvPr/>
            </p:nvGrpSpPr>
            <p:grpSpPr>
              <a:xfrm>
                <a:off x="5789425" y="1568243"/>
                <a:ext cx="4762500" cy="743701"/>
                <a:chOff x="5267935" y="1463345"/>
                <a:chExt cx="4762500" cy="743701"/>
              </a:xfrm>
            </p:grpSpPr>
            <p:grpSp>
              <p:nvGrpSpPr>
                <p:cNvPr id="75" name="组合 74"/>
                <p:cNvGrpSpPr/>
                <p:nvPr/>
              </p:nvGrpSpPr>
              <p:grpSpPr>
                <a:xfrm>
                  <a:off x="5267935" y="1463345"/>
                  <a:ext cx="4762500" cy="743701"/>
                  <a:chOff x="5084390" y="1708150"/>
                  <a:chExt cx="4762500" cy="743701"/>
                </a:xfrm>
              </p:grpSpPr>
              <p:sp>
                <p:nvSpPr>
                  <p:cNvPr id="77" name="矩形: 圆角 76"/>
                  <p:cNvSpPr/>
                  <p:nvPr/>
                </p:nvSpPr>
                <p:spPr>
                  <a:xfrm>
                    <a:off x="5084390" y="1708150"/>
                    <a:ext cx="4762500" cy="7437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20000"/>
                      <a:lumOff val="80000"/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文本框 77"/>
                  <p:cNvSpPr txBox="1"/>
                  <p:nvPr/>
                </p:nvSpPr>
                <p:spPr>
                  <a:xfrm>
                    <a:off x="5968560" y="1772310"/>
                    <a:ext cx="3878329" cy="6141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ctr" anchorCtr="0">
                    <a:normAutofit/>
                  </a:bodyPr>
                  <a:lstStyle/>
                  <a:p>
                    <a:pPr>
                      <a:buSzPct val="25000"/>
                    </a:pPr>
                    <a:r>
                      <a:rPr lang="en-US" altLang="zh-CN" sz="2000" b="1" i="0" dirty="0">
                        <a:solidFill>
                          <a:schemeClr val="bg1"/>
                        </a:solidFill>
                        <a:effectLst/>
                        <a:ea typeface="+mn-lt"/>
                      </a:rPr>
                      <a:t>Efficient use of resources</a:t>
                    </a:r>
                  </a:p>
                </p:txBody>
              </p:sp>
              <p:sp>
                <p:nvSpPr>
                  <p:cNvPr id="79" name="椭圆 78"/>
                  <p:cNvSpPr/>
                  <p:nvPr/>
                </p:nvSpPr>
                <p:spPr>
                  <a:xfrm>
                    <a:off x="5257997" y="1780734"/>
                    <a:ext cx="598533" cy="59853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76" name="任意多边形: 形状 75"/>
                <p:cNvSpPr/>
                <p:nvPr/>
              </p:nvSpPr>
              <p:spPr>
                <a:xfrm>
                  <a:off x="5651807" y="1768445"/>
                  <a:ext cx="178001" cy="13350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4360179" y="5085296"/>
              <a:ext cx="6191746" cy="743701"/>
              <a:chOff x="4360179" y="5085296"/>
              <a:chExt cx="6191746" cy="743701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4360179" y="5277946"/>
                <a:ext cx="1987648" cy="358401"/>
                <a:chOff x="4360179" y="1789982"/>
                <a:chExt cx="1987648" cy="358401"/>
              </a:xfrm>
            </p:grpSpPr>
            <p:grpSp>
              <p:nvGrpSpPr>
                <p:cNvPr id="69" name="组合 68"/>
                <p:cNvGrpSpPr/>
                <p:nvPr/>
              </p:nvGrpSpPr>
              <p:grpSpPr>
                <a:xfrm flipV="1">
                  <a:off x="4360179" y="1789982"/>
                  <a:ext cx="358401" cy="358401"/>
                  <a:chOff x="474220" y="1079166"/>
                  <a:chExt cx="5621780" cy="5621780"/>
                </a:xfrm>
              </p:grpSpPr>
              <p:sp>
                <p:nvSpPr>
                  <p:cNvPr id="71" name="椭圆 70"/>
                  <p:cNvSpPr/>
                  <p:nvPr/>
                </p:nvSpPr>
                <p:spPr>
                  <a:xfrm>
                    <a:off x="474220" y="1079166"/>
                    <a:ext cx="5621780" cy="5621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" name="椭圆 71"/>
                  <p:cNvSpPr/>
                  <p:nvPr/>
                </p:nvSpPr>
                <p:spPr>
                  <a:xfrm>
                    <a:off x="1916605" y="2521552"/>
                    <a:ext cx="2737009" cy="273700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70" name="直接连接符 69"/>
                <p:cNvCxnSpPr/>
                <p:nvPr/>
              </p:nvCxnSpPr>
              <p:spPr>
                <a:xfrm>
                  <a:off x="4483733" y="1968557"/>
                  <a:ext cx="1864094" cy="0"/>
                </a:xfrm>
                <a:prstGeom prst="line">
                  <a:avLst/>
                </a:prstGeom>
                <a:ln>
                  <a:solidFill>
                    <a:schemeClr val="accent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组合 64"/>
              <p:cNvGrpSpPr/>
              <p:nvPr/>
            </p:nvGrpSpPr>
            <p:grpSpPr>
              <a:xfrm>
                <a:off x="5789425" y="5085296"/>
                <a:ext cx="4762500" cy="743701"/>
                <a:chOff x="5084390" y="1708150"/>
                <a:chExt cx="4762500" cy="743701"/>
              </a:xfrm>
            </p:grpSpPr>
            <p:sp>
              <p:nvSpPr>
                <p:cNvPr id="66" name="矩形: 圆角 65"/>
                <p:cNvSpPr/>
                <p:nvPr/>
              </p:nvSpPr>
              <p:spPr>
                <a:xfrm>
                  <a:off x="5084390" y="1708150"/>
                  <a:ext cx="4762500" cy="74370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lumMod val="20000"/>
                    <a:lumOff val="8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文本框 66"/>
                <p:cNvSpPr txBox="1"/>
                <p:nvPr/>
              </p:nvSpPr>
              <p:spPr>
                <a:xfrm>
                  <a:off x="5968560" y="1780734"/>
                  <a:ext cx="3878329" cy="6141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l">
                    <a:buClrTx/>
                    <a:buSzPct val="25000"/>
                    <a:buFontTx/>
                  </a:pPr>
                  <a:r>
                    <a:rPr lang="en-US" altLang="zh-CN" sz="2000" b="1" i="0" dirty="0">
                      <a:solidFill>
                        <a:schemeClr val="bg1"/>
                      </a:solidFill>
                      <a:effectLst/>
                      <a:ea typeface="+mn-lt"/>
                    </a:rPr>
                    <a:t>Flexible data structures</a:t>
                  </a: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5257997" y="1780734"/>
                  <a:ext cx="598533" cy="59853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3" name="任意多边形: 形状 62"/>
            <p:cNvSpPr/>
            <p:nvPr/>
          </p:nvSpPr>
          <p:spPr>
            <a:xfrm>
              <a:off x="6187920" y="5389853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6" name="矩形: 圆角 95"/>
          <p:cNvSpPr/>
          <p:nvPr/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97" name="@稿定PPT实验室 出品-9"/>
          <p:cNvSpPr txBox="1"/>
          <p:nvPr/>
        </p:nvSpPr>
        <p:spPr>
          <a:xfrm>
            <a:off x="796054" y="523556"/>
            <a:ext cx="102688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Why manage memory for a program?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5AB1E6-333C-7B03-F337-E3FD999A6E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3"/>
          <a:stretch/>
        </p:blipFill>
        <p:spPr>
          <a:xfrm>
            <a:off x="658813" y="1204978"/>
            <a:ext cx="4470453" cy="17181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F74C2E02-1C4A-86A9-0695-98F0853C72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5" name="@稿定PPT实验室 出品-9">
            <a:extLst>
              <a:ext uri="{FF2B5EF4-FFF2-40B4-BE49-F238E27FC236}">
                <a16:creationId xmlns:a16="http://schemas.microsoft.com/office/drawing/2014/main" id="{4CE5ABA3-6B61-DF39-38E6-C11702E840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Data Copy trait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B28665-FEDD-BE11-89EE-86A6088D8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13" y="3149311"/>
            <a:ext cx="9706433" cy="3267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A45158C-7526-53F9-AE6F-5E1E7E88C4E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>
            <a:extLst>
              <a:ext uri="{FF2B5EF4-FFF2-40B4-BE49-F238E27FC236}">
                <a16:creationId xmlns:a16="http://schemas.microsoft.com/office/drawing/2014/main" id="{F22B2AA9-5CB2-BA57-39C1-DF43150A31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Data clone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9CA2BB-E69B-EFC2-B888-1DE9B7211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3" y="1570753"/>
            <a:ext cx="5727117" cy="21131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6EC4D6-9E86-2190-BC5A-35FD58918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4" t="5516"/>
          <a:stretch/>
        </p:blipFill>
        <p:spPr>
          <a:xfrm>
            <a:off x="658813" y="4677494"/>
            <a:ext cx="10737598" cy="151188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7271E8A-2017-110B-88A6-5929A37FF062}"/>
              </a:ext>
            </a:extLst>
          </p:cNvPr>
          <p:cNvGrpSpPr/>
          <p:nvPr/>
        </p:nvGrpSpPr>
        <p:grpSpPr>
          <a:xfrm>
            <a:off x="8318360" y="523716"/>
            <a:ext cx="2874179" cy="3714740"/>
            <a:chOff x="8318360" y="523716"/>
            <a:chExt cx="2874179" cy="37147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14AD6FE-8336-5FB0-C3A7-5168F9734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18360" y="523716"/>
              <a:ext cx="2874179" cy="371474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5CB45C1-565E-1E08-D562-3A6A4B4BAE35}"/>
                </a:ext>
              </a:extLst>
            </p:cNvPr>
            <p:cNvSpPr txBox="1"/>
            <p:nvPr/>
          </p:nvSpPr>
          <p:spPr>
            <a:xfrm>
              <a:off x="8484437" y="2006376"/>
              <a:ext cx="727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clone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D0FFD731-E2F4-5C0E-CECC-580C69E74096}"/>
                </a:ext>
              </a:extLst>
            </p:cNvPr>
            <p:cNvSpPr/>
            <p:nvPr/>
          </p:nvSpPr>
          <p:spPr>
            <a:xfrm>
              <a:off x="9211495" y="1900419"/>
              <a:ext cx="170121" cy="581247"/>
            </a:xfrm>
            <a:prstGeom prst="downArrow">
              <a:avLst>
                <a:gd name="adj1" fmla="val 19230"/>
                <a:gd name="adj2" fmla="val 6125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36786D3-2E62-D82F-922F-FC5C1D36A73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>
            <a:extLst>
              <a:ext uri="{FF2B5EF4-FFF2-40B4-BE49-F238E27FC236}">
                <a16:creationId xmlns:a16="http://schemas.microsoft.com/office/drawing/2014/main" id="{3BEB14D9-8C8F-19D4-7980-4419272CBED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Data </a:t>
            </a: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copy format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A37AC94-8ADC-472D-3DCA-2FF2887885D5}"/>
              </a:ext>
            </a:extLst>
          </p:cNvPr>
          <p:cNvGrpSpPr/>
          <p:nvPr/>
        </p:nvGrpSpPr>
        <p:grpSpPr>
          <a:xfrm>
            <a:off x="825500" y="1045094"/>
            <a:ext cx="10780068" cy="5607000"/>
            <a:chOff x="825500" y="1045094"/>
            <a:chExt cx="10780068" cy="5607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9260074-4A2D-10FC-AE20-93FFF2C22C46}"/>
                </a:ext>
              </a:extLst>
            </p:cNvPr>
            <p:cNvGrpSpPr/>
            <p:nvPr/>
          </p:nvGrpSpPr>
          <p:grpSpPr>
            <a:xfrm>
              <a:off x="825500" y="1045094"/>
              <a:ext cx="10780068" cy="5607000"/>
              <a:chOff x="738834" y="290624"/>
              <a:chExt cx="10780068" cy="560700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DECFE1F6-64C8-FECA-0C61-813078CA9447}"/>
                  </a:ext>
                </a:extLst>
              </p:cNvPr>
              <p:cNvGrpSpPr/>
              <p:nvPr/>
            </p:nvGrpSpPr>
            <p:grpSpPr>
              <a:xfrm>
                <a:off x="738834" y="290624"/>
                <a:ext cx="5105369" cy="5607000"/>
                <a:chOff x="1114998" y="290624"/>
                <a:chExt cx="2586141" cy="5607000"/>
              </a:xfrm>
            </p:grpSpPr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1B6679F9-FC04-EAF6-2AC2-BB4DA3E18CE8}"/>
                    </a:ext>
                  </a:extLst>
                </p:cNvPr>
                <p:cNvSpPr/>
                <p:nvPr/>
              </p:nvSpPr>
              <p:spPr>
                <a:xfrm>
                  <a:off x="1114998" y="290624"/>
                  <a:ext cx="1456370" cy="3092068"/>
                </a:xfrm>
                <a:prstGeom prst="roundRect">
                  <a:avLst>
                    <a:gd name="adj" fmla="val 10789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6E7EB10-5765-F80C-AA93-0CD0E814317E}"/>
                    </a:ext>
                  </a:extLst>
                </p:cNvPr>
                <p:cNvSpPr/>
                <p:nvPr/>
              </p:nvSpPr>
              <p:spPr>
                <a:xfrm>
                  <a:off x="1114998" y="4337838"/>
                  <a:ext cx="258614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l"/>
                  <a:r>
                    <a:rPr lang="en-US" altLang="zh-CN" b="1" i="0" dirty="0">
                      <a:effectLst/>
                      <a:latin typeface="Söhne"/>
                    </a:rPr>
                    <a:t>Shallow Copy</a:t>
                  </a: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27B2571-3F16-11BD-2181-44C5A3D52934}"/>
                    </a:ext>
                  </a:extLst>
                </p:cNvPr>
                <p:cNvSpPr/>
                <p:nvPr/>
              </p:nvSpPr>
              <p:spPr>
                <a:xfrm>
                  <a:off x="1114998" y="4707170"/>
                  <a:ext cx="2356340" cy="11904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b="0" i="0" dirty="0">
                      <a:solidFill>
                        <a:srgbClr val="ECECF1"/>
                      </a:solidFill>
                      <a:effectLst/>
                      <a:latin typeface="Söhne"/>
                    </a:rPr>
                    <a:t>浅拷贝是创建一个新的对象，然后将原始对象中的元素复制到新对象中。但是，如果元素是对象引用（例如列表中的列表），则只复制引用，而不是实际的对象。</a:t>
                  </a:r>
                  <a:r>
                    <a:rPr lang="en-US" altLang="zh-CN" sz="1400" b="1" i="1" dirty="0">
                      <a:solidFill>
                        <a:srgbClr val="ECECF1"/>
                      </a:solidFill>
                      <a:effectLst/>
                      <a:latin typeface="Söhne"/>
                    </a:rPr>
                    <a:t>Rust</a:t>
                  </a:r>
                  <a:r>
                    <a:rPr lang="zh-CN" altLang="en-US" sz="1400" b="1" i="1" dirty="0">
                      <a:solidFill>
                        <a:srgbClr val="ECECF1"/>
                      </a:solidFill>
                      <a:effectLst/>
                      <a:latin typeface="Söhne"/>
                    </a:rPr>
                    <a:t>中不是标准的浅拷贝。</a:t>
                  </a:r>
                  <a:endParaRPr kumimoji="1" lang="zh-CN" altLang="en-US" sz="1400" b="1" i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66C894E5-2761-333B-2244-E6FF36D1C0FE}"/>
                    </a:ext>
                  </a:extLst>
                </p:cNvPr>
                <p:cNvSpPr/>
                <p:nvPr/>
              </p:nvSpPr>
              <p:spPr>
                <a:xfrm>
                  <a:off x="1114998" y="3693314"/>
                  <a:ext cx="273587" cy="54009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01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DEB4C40-EF5E-DA40-8F45-A0E0F6984628}"/>
                  </a:ext>
                </a:extLst>
              </p:cNvPr>
              <p:cNvGrpSpPr/>
              <p:nvPr/>
            </p:nvGrpSpPr>
            <p:grpSpPr>
              <a:xfrm>
                <a:off x="6335097" y="290624"/>
                <a:ext cx="5183805" cy="4939766"/>
                <a:chOff x="1075267" y="290624"/>
                <a:chExt cx="2625873" cy="4939766"/>
              </a:xfrm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08B74D6D-C970-8156-9259-01FE9AA11300}"/>
                    </a:ext>
                  </a:extLst>
                </p:cNvPr>
                <p:cNvSpPr/>
                <p:nvPr/>
              </p:nvSpPr>
              <p:spPr>
                <a:xfrm>
                  <a:off x="1075267" y="290624"/>
                  <a:ext cx="1229741" cy="3146723"/>
                </a:xfrm>
                <a:prstGeom prst="roundRect">
                  <a:avLst>
                    <a:gd name="adj" fmla="val 911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642B5A40-C805-5E5B-7186-7C868109904C}"/>
                    </a:ext>
                  </a:extLst>
                </p:cNvPr>
                <p:cNvSpPr/>
                <p:nvPr/>
              </p:nvSpPr>
              <p:spPr>
                <a:xfrm>
                  <a:off x="1114999" y="4337838"/>
                  <a:ext cx="258614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l"/>
                  <a:r>
                    <a:rPr lang="en-US" altLang="zh-CN" b="1" i="0" dirty="0">
                      <a:effectLst/>
                      <a:latin typeface="Söhne"/>
                    </a:rPr>
                    <a:t>Deep Copy</a:t>
                  </a: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C923A584-B446-D66E-8A6C-0A772142C252}"/>
                    </a:ext>
                  </a:extLst>
                </p:cNvPr>
                <p:cNvSpPr/>
                <p:nvPr/>
              </p:nvSpPr>
              <p:spPr>
                <a:xfrm>
                  <a:off x="1114999" y="4707170"/>
                  <a:ext cx="235634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l"/>
                  <a:r>
                    <a:rPr lang="zh-CN" altLang="en-US" sz="1400" b="0" i="0" dirty="0">
                      <a:effectLst/>
                      <a:latin typeface="Söhne"/>
                    </a:rPr>
                    <a:t>深拷贝创建一个新对象，然后递归地复制原始对象及其所有嵌套的对象，而不仅仅是第一层元素。</a:t>
                  </a: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D1CDE25D-A38C-B87B-CE8A-5ABA9048D5AC}"/>
                    </a:ext>
                  </a:extLst>
                </p:cNvPr>
                <p:cNvSpPr/>
                <p:nvPr/>
              </p:nvSpPr>
              <p:spPr>
                <a:xfrm>
                  <a:off x="1114999" y="3693314"/>
                  <a:ext cx="273587" cy="54009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rPr>
                    <a:t>02</a:t>
                  </a:r>
                </a:p>
              </p:txBody>
            </p:sp>
          </p:grpSp>
        </p:grp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9144171-0717-BD78-C1DF-07D38C3386E0}"/>
                </a:ext>
              </a:extLst>
            </p:cNvPr>
            <p:cNvSpPr/>
            <p:nvPr/>
          </p:nvSpPr>
          <p:spPr>
            <a:xfrm>
              <a:off x="825500" y="1056659"/>
              <a:ext cx="1316283" cy="1563820"/>
            </a:xfrm>
            <a:prstGeom prst="roundRect">
              <a:avLst/>
            </a:prstGeom>
            <a:solidFill>
              <a:schemeClr val="bg1">
                <a:alpha val="49000"/>
              </a:schemeClr>
            </a:solidFill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156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EAE146F-57DD-D111-BDB6-7E2D4518AB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8813" y="574956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>
            <a:extLst>
              <a:ext uri="{FF2B5EF4-FFF2-40B4-BE49-F238E27FC236}">
                <a16:creationId xmlns:a16="http://schemas.microsoft.com/office/drawing/2014/main" id="{F16E824F-6DF0-B7DB-35B1-5C51C8B16D2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5500" y="537893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Ownership move in function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0D4AF0-F17A-8F95-31EB-7E5E4B6E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8" y="1211652"/>
            <a:ext cx="3806808" cy="37059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E7C264-87E6-AAE2-964D-6E04E58E67CE}"/>
              </a:ext>
            </a:extLst>
          </p:cNvPr>
          <p:cNvSpPr txBox="1"/>
          <p:nvPr/>
        </p:nvSpPr>
        <p:spPr>
          <a:xfrm>
            <a:off x="4950728" y="1270869"/>
            <a:ext cx="3990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作用域与</a:t>
            </a:r>
            <a:r>
              <a:rPr lang="en-US" altLang="zh-CN" sz="3200" dirty="0">
                <a:solidFill>
                  <a:schemeClr val="bg1"/>
                </a:solidFill>
              </a:rPr>
              <a:t>Drop</a:t>
            </a:r>
            <a:r>
              <a:rPr lang="zh-CN" altLang="en-US" sz="3200" dirty="0">
                <a:solidFill>
                  <a:schemeClr val="bg1"/>
                </a:solidFill>
              </a:rPr>
              <a:t>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5CC663-6228-F7F6-C4C0-989EF4B87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524" y="2093012"/>
            <a:ext cx="7410797" cy="1943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E8A573-F0D0-C7F8-5FA2-7F5AFB759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08" y="1211652"/>
            <a:ext cx="3806808" cy="37059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068C26-5581-963F-7799-83C8C4EF8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08" y="1249034"/>
            <a:ext cx="3806808" cy="36690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A3F495D-26CE-9F49-7D25-A2EFEA747D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584"/>
          <a:stretch/>
        </p:blipFill>
        <p:spPr>
          <a:xfrm>
            <a:off x="4646524" y="2110354"/>
            <a:ext cx="7410797" cy="192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EF7838-8F88-430E-B616-7C986CA49E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>
            <a:extLst>
              <a:ext uri="{FF2B5EF4-FFF2-40B4-BE49-F238E27FC236}">
                <a16:creationId xmlns:a16="http://schemas.microsoft.com/office/drawing/2014/main" id="{64211FAF-8C19-29C9-84CB-CC71D650A2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Ownership move in function (return value)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F06C15-D5CC-968A-5833-BE913798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62" y="1303052"/>
            <a:ext cx="6122476" cy="42518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E98174-B0BB-8F3A-93A8-574C7EAD5F44}"/>
              </a:ext>
            </a:extLst>
          </p:cNvPr>
          <p:cNvSpPr txBox="1"/>
          <p:nvPr/>
        </p:nvSpPr>
        <p:spPr>
          <a:xfrm>
            <a:off x="3856026" y="5841841"/>
            <a:ext cx="447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函数中反复转移所有权是臃肿的</a:t>
            </a:r>
          </a:p>
        </p:txBody>
      </p:sp>
    </p:spTree>
    <p:extLst>
      <p:ext uri="{BB962C8B-B14F-4D97-AF65-F5344CB8AC3E}">
        <p14:creationId xmlns:p14="http://schemas.microsoft.com/office/powerpoint/2010/main" val="4031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84E1EE8-A1E1-BCAC-CD46-DEADC8E8235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>
            <a:extLst>
              <a:ext uri="{FF2B5EF4-FFF2-40B4-BE49-F238E27FC236}">
                <a16:creationId xmlns:a16="http://schemas.microsoft.com/office/drawing/2014/main" id="{08550CF3-5E41-2CE1-948B-1275EBFB6C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References and Borrowing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BF440-F648-99F6-00DF-FFEBF5486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74"/>
          <a:stretch/>
        </p:blipFill>
        <p:spPr>
          <a:xfrm>
            <a:off x="381326" y="1637588"/>
            <a:ext cx="5166444" cy="26337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B6B6574-050F-ADC3-8E16-8F8DB931B265}"/>
              </a:ext>
            </a:extLst>
          </p:cNvPr>
          <p:cNvSpPr txBox="1"/>
          <p:nvPr/>
        </p:nvSpPr>
        <p:spPr>
          <a:xfrm>
            <a:off x="1101576" y="5220412"/>
            <a:ext cx="94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 引用允许你使用值但不获取其所有权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C33A43-F5C1-DCB2-5C2B-A776727FA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0290"/>
            <a:ext cx="5303671" cy="28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2D31663-6D8F-4105-8FFC-D78337B68C8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>
            <a:extLst>
              <a:ext uri="{FF2B5EF4-FFF2-40B4-BE49-F238E27FC236}">
                <a16:creationId xmlns:a16="http://schemas.microsoft.com/office/drawing/2014/main" id="{59F79989-B758-A30E-651B-B8F4210C32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Mutable references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DB72CD-DAC2-E5E7-5411-8BB7EA8C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3" y="1718886"/>
            <a:ext cx="5425805" cy="34202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D642D0-19F1-56E9-EA0C-48195EB7ECDD}"/>
              </a:ext>
            </a:extLst>
          </p:cNvPr>
          <p:cNvSpPr txBox="1"/>
          <p:nvPr/>
        </p:nvSpPr>
        <p:spPr>
          <a:xfrm>
            <a:off x="6960781" y="1874727"/>
            <a:ext cx="42746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在同一时间内，只能有一个可变引用指向数据，这确保了在修改数据时不会发生竞争条件。这是</a:t>
            </a:r>
            <a:r>
              <a:rPr lang="en-US" altLang="zh-CN" sz="2800" dirty="0">
                <a:solidFill>
                  <a:schemeClr val="bg1"/>
                </a:solidFill>
              </a:rPr>
              <a:t>Rust</a:t>
            </a:r>
            <a:r>
              <a:rPr lang="zh-CN" altLang="en-US" sz="2800" dirty="0">
                <a:solidFill>
                  <a:schemeClr val="bg1"/>
                </a:solidFill>
              </a:rPr>
              <a:t>借用检查器的一部分，它在编译时防止数据竞争和多线程中的一些常见错误。</a:t>
            </a:r>
          </a:p>
        </p:txBody>
      </p:sp>
    </p:spTree>
    <p:extLst>
      <p:ext uri="{BB962C8B-B14F-4D97-AF65-F5344CB8AC3E}">
        <p14:creationId xmlns:p14="http://schemas.microsoft.com/office/powerpoint/2010/main" val="23748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207D0211-0971-B773-D79F-6925A51ED8C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>
            <a:extLst>
              <a:ext uri="{FF2B5EF4-FFF2-40B4-BE49-F238E27FC236}">
                <a16:creationId xmlns:a16="http://schemas.microsoft.com/office/drawing/2014/main" id="{2D69F57F-8110-B60F-5538-8270C16721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Smart pointers(</a:t>
            </a:r>
            <a:r>
              <a:rPr lang="en-US" altLang="zh-CN" sz="3200" b="1" dirty="0" err="1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Deref</a:t>
            </a: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)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95036-76ED-7CEC-8D3B-4337382ED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"/>
          <a:stretch/>
        </p:blipFill>
        <p:spPr>
          <a:xfrm>
            <a:off x="2197530" y="2128738"/>
            <a:ext cx="7796940" cy="26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4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F32561-7D1A-8C72-FCAA-08E497EC75BD}"/>
              </a:ext>
            </a:extLst>
          </p:cNvPr>
          <p:cNvSpPr txBox="1"/>
          <p:nvPr/>
        </p:nvSpPr>
        <p:spPr>
          <a:xfrm>
            <a:off x="363279" y="2644170"/>
            <a:ext cx="11465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Rust</a:t>
            </a:r>
            <a:r>
              <a:rPr lang="zh-CN" altLang="en-US" sz="3200" dirty="0">
                <a:solidFill>
                  <a:schemeClr val="bg1"/>
                </a:solidFill>
              </a:rPr>
              <a:t>通过显式标识符来确保程序的安全性和高效率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在编译层面确保可执行文件在效率和安全性上具有最好的表现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和</a:t>
            </a:r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zh-CN" altLang="en-US" sz="3200" dirty="0">
                <a:solidFill>
                  <a:schemeClr val="bg1"/>
                </a:solidFill>
              </a:rPr>
              <a:t>语言一样，</a:t>
            </a:r>
            <a:r>
              <a:rPr lang="en-US" altLang="zh-CN" sz="3200" dirty="0">
                <a:solidFill>
                  <a:schemeClr val="bg1"/>
                </a:solidFill>
              </a:rPr>
              <a:t>Rust</a:t>
            </a:r>
            <a:r>
              <a:rPr lang="zh-CN" altLang="en-US" sz="3200" dirty="0">
                <a:solidFill>
                  <a:schemeClr val="bg1"/>
                </a:solidFill>
              </a:rPr>
              <a:t>强编译弱运行，但更加极端</a:t>
            </a:r>
          </a:p>
        </p:txBody>
      </p:sp>
    </p:spTree>
    <p:extLst>
      <p:ext uri="{BB962C8B-B14F-4D97-AF65-F5344CB8AC3E}">
        <p14:creationId xmlns:p14="http://schemas.microsoft.com/office/powerpoint/2010/main" val="39581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1CCC2E43-D283-0DC7-9873-2448E93705F4}"/>
              </a:ext>
            </a:extLst>
          </p:cNvPr>
          <p:cNvSpPr/>
          <p:nvPr/>
        </p:nvSpPr>
        <p:spPr bwMode="auto">
          <a:xfrm>
            <a:off x="25940780" y="4186237"/>
            <a:ext cx="160338" cy="357188"/>
          </a:xfrm>
          <a:custGeom>
            <a:avLst/>
            <a:gdLst>
              <a:gd name="T0" fmla="*/ 20 w 108"/>
              <a:gd name="T1" fmla="*/ 231 h 239"/>
              <a:gd name="T2" fmla="*/ 0 w 108"/>
              <a:gd name="T3" fmla="*/ 238 h 239"/>
              <a:gd name="T4" fmla="*/ 0 w 108"/>
              <a:gd name="T5" fmla="*/ 239 h 239"/>
              <a:gd name="T6" fmla="*/ 20 w 108"/>
              <a:gd name="T7" fmla="*/ 231 h 239"/>
              <a:gd name="T8" fmla="*/ 20 w 108"/>
              <a:gd name="T9" fmla="*/ 231 h 239"/>
              <a:gd name="T10" fmla="*/ 108 w 108"/>
              <a:gd name="T11" fmla="*/ 0 h 239"/>
              <a:gd name="T12" fmla="*/ 60 w 108"/>
              <a:gd name="T13" fmla="*/ 65 h 239"/>
              <a:gd name="T14" fmla="*/ 36 w 108"/>
              <a:gd name="T15" fmla="*/ 96 h 239"/>
              <a:gd name="T16" fmla="*/ 60 w 108"/>
              <a:gd name="T17" fmla="*/ 66 h 239"/>
              <a:gd name="T18" fmla="*/ 108 w 108"/>
              <a:gd name="T19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239">
                <a:moveTo>
                  <a:pt x="20" y="231"/>
                </a:moveTo>
                <a:cubicBezTo>
                  <a:pt x="19" y="231"/>
                  <a:pt x="11" y="234"/>
                  <a:pt x="0" y="238"/>
                </a:cubicBezTo>
                <a:cubicBezTo>
                  <a:pt x="0" y="238"/>
                  <a:pt x="0" y="238"/>
                  <a:pt x="0" y="239"/>
                </a:cubicBezTo>
                <a:cubicBezTo>
                  <a:pt x="12" y="234"/>
                  <a:pt x="20" y="231"/>
                  <a:pt x="20" y="231"/>
                </a:cubicBezTo>
                <a:cubicBezTo>
                  <a:pt x="20" y="231"/>
                  <a:pt x="20" y="231"/>
                  <a:pt x="20" y="231"/>
                </a:cubicBezTo>
                <a:moveTo>
                  <a:pt x="108" y="0"/>
                </a:moveTo>
                <a:cubicBezTo>
                  <a:pt x="98" y="20"/>
                  <a:pt x="84" y="43"/>
                  <a:pt x="60" y="65"/>
                </a:cubicBezTo>
                <a:cubicBezTo>
                  <a:pt x="50" y="75"/>
                  <a:pt x="43" y="85"/>
                  <a:pt x="36" y="96"/>
                </a:cubicBezTo>
                <a:cubicBezTo>
                  <a:pt x="43" y="85"/>
                  <a:pt x="50" y="75"/>
                  <a:pt x="60" y="66"/>
                </a:cubicBezTo>
                <a:cubicBezTo>
                  <a:pt x="83" y="43"/>
                  <a:pt x="98" y="20"/>
                  <a:pt x="108" y="0"/>
                </a:cubicBezTo>
              </a:path>
            </a:pathLst>
          </a:custGeom>
          <a:solidFill>
            <a:srgbClr val="3B77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7" name="任意多边形: 形状 176">
            <a:extLst>
              <a:ext uri="{FF2B5EF4-FFF2-40B4-BE49-F238E27FC236}">
                <a16:creationId xmlns:a16="http://schemas.microsoft.com/office/drawing/2014/main" id="{B73B95C0-6C86-B9D1-CE35-514B1EB361EE}"/>
              </a:ext>
            </a:extLst>
          </p:cNvPr>
          <p:cNvSpPr/>
          <p:nvPr/>
        </p:nvSpPr>
        <p:spPr bwMode="auto">
          <a:xfrm>
            <a:off x="26118580" y="4078287"/>
            <a:ext cx="6350" cy="17463"/>
          </a:xfrm>
          <a:custGeom>
            <a:avLst/>
            <a:gdLst>
              <a:gd name="T0" fmla="*/ 0 w 4"/>
              <a:gd name="T1" fmla="*/ 0 h 12"/>
              <a:gd name="T2" fmla="*/ 0 w 4"/>
              <a:gd name="T3" fmla="*/ 0 h 12"/>
              <a:gd name="T4" fmla="*/ 4 w 4"/>
              <a:gd name="T5" fmla="*/ 4 h 12"/>
              <a:gd name="T6" fmla="*/ 4 w 4"/>
              <a:gd name="T7" fmla="*/ 8 h 12"/>
              <a:gd name="T8" fmla="*/ 4 w 4"/>
              <a:gd name="T9" fmla="*/ 12 h 12"/>
              <a:gd name="T10" fmla="*/ 4 w 4"/>
              <a:gd name="T11" fmla="*/ 4 h 12"/>
              <a:gd name="T12" fmla="*/ 0 w 4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4" y="4"/>
                  <a:pt x="4" y="4"/>
                  <a:pt x="4" y="4"/>
                </a:cubicBezTo>
                <a:cubicBezTo>
                  <a:pt x="4" y="5"/>
                  <a:pt x="4" y="7"/>
                  <a:pt x="4" y="8"/>
                </a:cubicBezTo>
                <a:cubicBezTo>
                  <a:pt x="4" y="10"/>
                  <a:pt x="4" y="11"/>
                  <a:pt x="4" y="12"/>
                </a:cubicBezTo>
                <a:cubicBezTo>
                  <a:pt x="4" y="9"/>
                  <a:pt x="4" y="7"/>
                  <a:pt x="4" y="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3B77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9" name="任意多边形: 形状 178">
            <a:extLst>
              <a:ext uri="{FF2B5EF4-FFF2-40B4-BE49-F238E27FC236}">
                <a16:creationId xmlns:a16="http://schemas.microsoft.com/office/drawing/2014/main" id="{E60FE47A-FC23-2620-A476-C22FC48C6574}"/>
              </a:ext>
            </a:extLst>
          </p:cNvPr>
          <p:cNvSpPr/>
          <p:nvPr/>
        </p:nvSpPr>
        <p:spPr bwMode="auto">
          <a:xfrm>
            <a:off x="26118580" y="4078287"/>
            <a:ext cx="6350" cy="11113"/>
          </a:xfrm>
          <a:custGeom>
            <a:avLst/>
            <a:gdLst>
              <a:gd name="T0" fmla="*/ 0 w 4"/>
              <a:gd name="T1" fmla="*/ 0 h 8"/>
              <a:gd name="T2" fmla="*/ 0 w 4"/>
              <a:gd name="T3" fmla="*/ 0 h 8"/>
              <a:gd name="T4" fmla="*/ 4 w 4"/>
              <a:gd name="T5" fmla="*/ 4 h 8"/>
              <a:gd name="T6" fmla="*/ 4 w 4"/>
              <a:gd name="T7" fmla="*/ 8 h 8"/>
              <a:gd name="T8" fmla="*/ 4 w 4"/>
              <a:gd name="T9" fmla="*/ 4 h 8"/>
              <a:gd name="T10" fmla="*/ 0 w 4"/>
              <a:gd name="T11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4" y="4"/>
                  <a:pt x="4" y="4"/>
                  <a:pt x="4" y="4"/>
                </a:cubicBezTo>
                <a:cubicBezTo>
                  <a:pt x="4" y="5"/>
                  <a:pt x="4" y="7"/>
                  <a:pt x="4" y="8"/>
                </a:cubicBezTo>
                <a:cubicBezTo>
                  <a:pt x="4" y="7"/>
                  <a:pt x="4" y="5"/>
                  <a:pt x="4" y="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356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0" name="任意多边形: 形状 179">
            <a:extLst>
              <a:ext uri="{FF2B5EF4-FFF2-40B4-BE49-F238E27FC236}">
                <a16:creationId xmlns:a16="http://schemas.microsoft.com/office/drawing/2014/main" id="{2086C1AA-6158-3227-B892-7D0BEABC73B2}"/>
              </a:ext>
            </a:extLst>
          </p:cNvPr>
          <p:cNvSpPr/>
          <p:nvPr/>
        </p:nvSpPr>
        <p:spPr bwMode="auto">
          <a:xfrm>
            <a:off x="26078892" y="4078287"/>
            <a:ext cx="46038" cy="41275"/>
          </a:xfrm>
          <a:custGeom>
            <a:avLst/>
            <a:gdLst>
              <a:gd name="T0" fmla="*/ 26 w 30"/>
              <a:gd name="T1" fmla="*/ 0 h 28"/>
              <a:gd name="T2" fmla="*/ 1 w 30"/>
              <a:gd name="T3" fmla="*/ 11 h 28"/>
              <a:gd name="T4" fmla="*/ 1 w 30"/>
              <a:gd name="T5" fmla="*/ 13 h 28"/>
              <a:gd name="T6" fmla="*/ 0 w 30"/>
              <a:gd name="T7" fmla="*/ 28 h 28"/>
              <a:gd name="T8" fmla="*/ 1 w 30"/>
              <a:gd name="T9" fmla="*/ 26 h 28"/>
              <a:gd name="T10" fmla="*/ 30 w 30"/>
              <a:gd name="T11" fmla="*/ 12 h 28"/>
              <a:gd name="T12" fmla="*/ 30 w 30"/>
              <a:gd name="T13" fmla="*/ 8 h 28"/>
              <a:gd name="T14" fmla="*/ 30 w 30"/>
              <a:gd name="T15" fmla="*/ 4 h 28"/>
              <a:gd name="T16" fmla="*/ 26 w 30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" h="28">
                <a:moveTo>
                  <a:pt x="26" y="0"/>
                </a:moveTo>
                <a:cubicBezTo>
                  <a:pt x="14" y="2"/>
                  <a:pt x="2" y="6"/>
                  <a:pt x="1" y="11"/>
                </a:cubicBezTo>
                <a:cubicBezTo>
                  <a:pt x="1" y="12"/>
                  <a:pt x="1" y="12"/>
                  <a:pt x="1" y="13"/>
                </a:cubicBezTo>
                <a:cubicBezTo>
                  <a:pt x="1" y="17"/>
                  <a:pt x="1" y="22"/>
                  <a:pt x="0" y="28"/>
                </a:cubicBezTo>
                <a:cubicBezTo>
                  <a:pt x="1" y="27"/>
                  <a:pt x="1" y="26"/>
                  <a:pt x="1" y="26"/>
                </a:cubicBezTo>
                <a:cubicBezTo>
                  <a:pt x="1" y="19"/>
                  <a:pt x="17" y="15"/>
                  <a:pt x="30" y="12"/>
                </a:cubicBezTo>
                <a:cubicBezTo>
                  <a:pt x="30" y="11"/>
                  <a:pt x="30" y="10"/>
                  <a:pt x="30" y="8"/>
                </a:cubicBezTo>
                <a:cubicBezTo>
                  <a:pt x="30" y="7"/>
                  <a:pt x="30" y="5"/>
                  <a:pt x="30" y="4"/>
                </a:cubicBezTo>
                <a:cubicBezTo>
                  <a:pt x="26" y="0"/>
                  <a:pt x="26" y="0"/>
                  <a:pt x="26" y="0"/>
                </a:cubicBezTo>
              </a:path>
            </a:pathLst>
          </a:custGeom>
          <a:solidFill>
            <a:srgbClr val="4B4B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38737FA0-81C0-6346-C0B8-59FFE1DD2C5A}"/>
              </a:ext>
            </a:extLst>
          </p:cNvPr>
          <p:cNvGrpSpPr/>
          <p:nvPr/>
        </p:nvGrpSpPr>
        <p:grpSpPr>
          <a:xfrm flipH="1">
            <a:off x="813268" y="2237532"/>
            <a:ext cx="3568906" cy="985393"/>
            <a:chOff x="5848350" y="3429000"/>
            <a:chExt cx="3568906" cy="985393"/>
          </a:xfrm>
        </p:grpSpPr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2D897115-0802-A65E-8D56-BFBA4BA2404A}"/>
                </a:ext>
              </a:extLst>
            </p:cNvPr>
            <p:cNvGrpSpPr/>
            <p:nvPr/>
          </p:nvGrpSpPr>
          <p:grpSpPr>
            <a:xfrm>
              <a:off x="6110764" y="3429000"/>
              <a:ext cx="3306492" cy="985393"/>
              <a:chOff x="3707846" y="4870357"/>
              <a:chExt cx="3306492" cy="985393"/>
            </a:xfrm>
          </p:grpSpPr>
          <p:sp>
            <p:nvSpPr>
              <p:cNvPr id="202" name="矩形: 圆角 201">
                <a:extLst>
                  <a:ext uri="{FF2B5EF4-FFF2-40B4-BE49-F238E27FC236}">
                    <a16:creationId xmlns:a16="http://schemas.microsoft.com/office/drawing/2014/main" id="{496654CF-4B8F-0E8C-9413-4224BD3B1B79}"/>
                  </a:ext>
                </a:extLst>
              </p:cNvPr>
              <p:cNvSpPr/>
              <p:nvPr/>
            </p:nvSpPr>
            <p:spPr>
              <a:xfrm>
                <a:off x="3707846" y="4870357"/>
                <a:ext cx="3306492" cy="98539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9A1E6794-AF8B-BF70-66BD-65ED6C0DDE47}"/>
                  </a:ext>
                </a:extLst>
              </p:cNvPr>
              <p:cNvSpPr/>
              <p:nvPr/>
            </p:nvSpPr>
            <p:spPr>
              <a:xfrm flipH="1">
                <a:off x="4343190" y="5115210"/>
                <a:ext cx="2668406" cy="489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kumimoji="1" lang="en-US" altLang="zh-CN" sz="20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High Performance</a:t>
                </a:r>
                <a:endParaRPr kumimoji="1" lang="zh-CN" altLang="en-US" sz="20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1" name="矩形: 圆角 200">
              <a:extLst>
                <a:ext uri="{FF2B5EF4-FFF2-40B4-BE49-F238E27FC236}">
                  <a16:creationId xmlns:a16="http://schemas.microsoft.com/office/drawing/2014/main" id="{DB1D0D8B-24AA-8033-193C-DAB005355518}"/>
                </a:ext>
              </a:extLst>
            </p:cNvPr>
            <p:cNvSpPr/>
            <p:nvPr/>
          </p:nvSpPr>
          <p:spPr>
            <a:xfrm>
              <a:off x="5848350" y="3713717"/>
              <a:ext cx="466725" cy="41938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01</a:t>
              </a:r>
              <a:endPara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5514F240-7F6C-07F0-F89A-BA7C9747DF20}"/>
              </a:ext>
            </a:extLst>
          </p:cNvPr>
          <p:cNvGrpSpPr/>
          <p:nvPr/>
        </p:nvGrpSpPr>
        <p:grpSpPr>
          <a:xfrm>
            <a:off x="7797126" y="2237532"/>
            <a:ext cx="3568906" cy="985393"/>
            <a:chOff x="5848350" y="3429000"/>
            <a:chExt cx="3568906" cy="985393"/>
          </a:xfrm>
        </p:grpSpPr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E54EFAFC-4B12-AF60-63F9-AE31351C1D53}"/>
                </a:ext>
              </a:extLst>
            </p:cNvPr>
            <p:cNvGrpSpPr/>
            <p:nvPr/>
          </p:nvGrpSpPr>
          <p:grpSpPr>
            <a:xfrm>
              <a:off x="6110764" y="3429000"/>
              <a:ext cx="3306492" cy="985393"/>
              <a:chOff x="3707846" y="4870357"/>
              <a:chExt cx="3306492" cy="985393"/>
            </a:xfrm>
          </p:grpSpPr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923E4683-0C03-017C-319B-A77A68B56157}"/>
                  </a:ext>
                </a:extLst>
              </p:cNvPr>
              <p:cNvSpPr/>
              <p:nvPr/>
            </p:nvSpPr>
            <p:spPr>
              <a:xfrm>
                <a:off x="3707846" y="4870357"/>
                <a:ext cx="3306492" cy="98539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353FCE27-6B4B-2D62-E2EF-8B0BF5B4B7C3}"/>
                  </a:ext>
                </a:extLst>
              </p:cNvPr>
              <p:cNvSpPr/>
              <p:nvPr/>
            </p:nvSpPr>
            <p:spPr>
              <a:xfrm flipH="1">
                <a:off x="4087780" y="5116241"/>
                <a:ext cx="2926558" cy="489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20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Learning Curve</a:t>
                </a:r>
                <a:endParaRPr kumimoji="1" lang="zh-CN" altLang="en-US" sz="20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7" name="矩形: 圆角 196">
              <a:extLst>
                <a:ext uri="{FF2B5EF4-FFF2-40B4-BE49-F238E27FC236}">
                  <a16:creationId xmlns:a16="http://schemas.microsoft.com/office/drawing/2014/main" id="{65E06790-567B-79CB-5665-A43784FB0124}"/>
                </a:ext>
              </a:extLst>
            </p:cNvPr>
            <p:cNvSpPr/>
            <p:nvPr/>
          </p:nvSpPr>
          <p:spPr>
            <a:xfrm>
              <a:off x="5848350" y="3713717"/>
              <a:ext cx="466725" cy="41938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01</a:t>
              </a:r>
              <a:endPara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A9A8CA6-57E2-AD56-91AF-41E529264A54}"/>
              </a:ext>
            </a:extLst>
          </p:cNvPr>
          <p:cNvGrpSpPr/>
          <p:nvPr/>
        </p:nvGrpSpPr>
        <p:grpSpPr>
          <a:xfrm flipH="1">
            <a:off x="813268" y="3461470"/>
            <a:ext cx="3568906" cy="985393"/>
            <a:chOff x="5848350" y="3429000"/>
            <a:chExt cx="3568906" cy="985393"/>
          </a:xfrm>
        </p:grpSpPr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145B3886-481D-C0FB-8789-2C8ED0C73413}"/>
                </a:ext>
              </a:extLst>
            </p:cNvPr>
            <p:cNvGrpSpPr/>
            <p:nvPr/>
          </p:nvGrpSpPr>
          <p:grpSpPr>
            <a:xfrm>
              <a:off x="6110764" y="3429000"/>
              <a:ext cx="3306492" cy="985393"/>
              <a:chOff x="3707846" y="4870357"/>
              <a:chExt cx="3306492" cy="985393"/>
            </a:xfrm>
          </p:grpSpPr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489D363C-DF7A-CF45-303D-87F27FF6C155}"/>
                  </a:ext>
                </a:extLst>
              </p:cNvPr>
              <p:cNvSpPr/>
              <p:nvPr/>
            </p:nvSpPr>
            <p:spPr>
              <a:xfrm>
                <a:off x="3707846" y="4870357"/>
                <a:ext cx="3306492" cy="98539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584C30A8-F6ED-842B-9F5F-BD05F219A66E}"/>
                  </a:ext>
                </a:extLst>
              </p:cNvPr>
              <p:cNvSpPr/>
              <p:nvPr/>
            </p:nvSpPr>
            <p:spPr>
              <a:xfrm flipH="1">
                <a:off x="4343190" y="5115210"/>
                <a:ext cx="2668406" cy="489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kumimoji="1" lang="en-US" altLang="zh-CN" sz="20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High security</a:t>
                </a:r>
                <a:endParaRPr kumimoji="1" lang="zh-CN" altLang="en-US" sz="20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5C70B956-39B3-7A8C-AA92-E4039370C5A0}"/>
                </a:ext>
              </a:extLst>
            </p:cNvPr>
            <p:cNvSpPr/>
            <p:nvPr/>
          </p:nvSpPr>
          <p:spPr>
            <a:xfrm>
              <a:off x="5848350" y="3713717"/>
              <a:ext cx="466725" cy="41938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02</a:t>
              </a:r>
              <a:endPara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F3A20BBB-9EAE-26D3-D2A1-90A1C9C090CE}"/>
              </a:ext>
            </a:extLst>
          </p:cNvPr>
          <p:cNvGrpSpPr/>
          <p:nvPr/>
        </p:nvGrpSpPr>
        <p:grpSpPr>
          <a:xfrm>
            <a:off x="7797126" y="3461470"/>
            <a:ext cx="3568906" cy="985393"/>
            <a:chOff x="5848350" y="3429000"/>
            <a:chExt cx="3568906" cy="985393"/>
          </a:xfrm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2DF68308-94BD-4B8B-E8EA-3F5F0ECC6D7F}"/>
                </a:ext>
              </a:extLst>
            </p:cNvPr>
            <p:cNvGrpSpPr/>
            <p:nvPr/>
          </p:nvGrpSpPr>
          <p:grpSpPr>
            <a:xfrm>
              <a:off x="6110764" y="3429000"/>
              <a:ext cx="3306492" cy="985393"/>
              <a:chOff x="3707846" y="4870357"/>
              <a:chExt cx="3306492" cy="985393"/>
            </a:xfrm>
          </p:grpSpPr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D0753B8C-B5AB-E934-BA71-EBEE66CB8450}"/>
                  </a:ext>
                </a:extLst>
              </p:cNvPr>
              <p:cNvSpPr/>
              <p:nvPr/>
            </p:nvSpPr>
            <p:spPr>
              <a:xfrm>
                <a:off x="3707846" y="4870357"/>
                <a:ext cx="3306492" cy="98539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7624DB0C-3901-89D9-B24B-E2A74375BE9E}"/>
                  </a:ext>
                </a:extLst>
              </p:cNvPr>
              <p:cNvSpPr/>
              <p:nvPr/>
            </p:nvSpPr>
            <p:spPr>
              <a:xfrm flipH="1">
                <a:off x="4087780" y="5116241"/>
                <a:ext cx="2926558" cy="489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20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Development Speed</a:t>
                </a:r>
                <a:endParaRPr kumimoji="1" lang="zh-CN" altLang="en-US" sz="20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9" name="矩形: 圆角 188">
              <a:extLst>
                <a:ext uri="{FF2B5EF4-FFF2-40B4-BE49-F238E27FC236}">
                  <a16:creationId xmlns:a16="http://schemas.microsoft.com/office/drawing/2014/main" id="{213A2A9D-8702-82A4-3A6C-D08680FD9636}"/>
                </a:ext>
              </a:extLst>
            </p:cNvPr>
            <p:cNvSpPr/>
            <p:nvPr/>
          </p:nvSpPr>
          <p:spPr>
            <a:xfrm>
              <a:off x="5848350" y="3713717"/>
              <a:ext cx="466725" cy="41938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02</a:t>
              </a:r>
              <a:endPara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1C6602D9-3104-9089-17CF-C07916D48513}"/>
              </a:ext>
            </a:extLst>
          </p:cNvPr>
          <p:cNvGrpSpPr/>
          <p:nvPr/>
        </p:nvGrpSpPr>
        <p:grpSpPr>
          <a:xfrm flipH="1">
            <a:off x="813268" y="4685407"/>
            <a:ext cx="3568906" cy="985393"/>
            <a:chOff x="5848350" y="3429000"/>
            <a:chExt cx="3568906" cy="985393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EC1B7D26-E8F5-D5C1-BDBF-A898ADB0E580}"/>
                </a:ext>
              </a:extLst>
            </p:cNvPr>
            <p:cNvGrpSpPr/>
            <p:nvPr/>
          </p:nvGrpSpPr>
          <p:grpSpPr>
            <a:xfrm>
              <a:off x="6110764" y="3429000"/>
              <a:ext cx="3306492" cy="985393"/>
              <a:chOff x="3707846" y="4870357"/>
              <a:chExt cx="3306492" cy="985393"/>
            </a:xfrm>
          </p:grpSpPr>
          <p:sp>
            <p:nvSpPr>
              <p:cNvPr id="186" name="矩形: 圆角 185">
                <a:extLst>
                  <a:ext uri="{FF2B5EF4-FFF2-40B4-BE49-F238E27FC236}">
                    <a16:creationId xmlns:a16="http://schemas.microsoft.com/office/drawing/2014/main" id="{E7AFD810-D11A-DE52-DCE9-2DB5C97721D6}"/>
                  </a:ext>
                </a:extLst>
              </p:cNvPr>
              <p:cNvSpPr/>
              <p:nvPr/>
            </p:nvSpPr>
            <p:spPr>
              <a:xfrm>
                <a:off x="3707846" y="4870357"/>
                <a:ext cx="3306492" cy="98539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C7853046-0317-23E0-8AE5-1D6B48B810B3}"/>
                  </a:ext>
                </a:extLst>
              </p:cNvPr>
              <p:cNvSpPr/>
              <p:nvPr/>
            </p:nvSpPr>
            <p:spPr>
              <a:xfrm flipH="1">
                <a:off x="4343190" y="5115210"/>
                <a:ext cx="2668406" cy="489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kumimoji="1" lang="en-US" altLang="zh-CN" sz="20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Concurrency</a:t>
                </a:r>
                <a:endParaRPr kumimoji="1" lang="zh-CN" altLang="en-US" sz="20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5" name="矩形: 圆角 184">
              <a:extLst>
                <a:ext uri="{FF2B5EF4-FFF2-40B4-BE49-F238E27FC236}">
                  <a16:creationId xmlns:a16="http://schemas.microsoft.com/office/drawing/2014/main" id="{747FCA22-22C5-8854-2CB2-CA63B30FB96C}"/>
                </a:ext>
              </a:extLst>
            </p:cNvPr>
            <p:cNvSpPr/>
            <p:nvPr/>
          </p:nvSpPr>
          <p:spPr>
            <a:xfrm>
              <a:off x="5848350" y="3713717"/>
              <a:ext cx="466725" cy="41938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03</a:t>
              </a:r>
              <a:endPara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4AC0D95-B788-AB6F-0AD1-947D613F9999}"/>
              </a:ext>
            </a:extLst>
          </p:cNvPr>
          <p:cNvGrpSpPr/>
          <p:nvPr/>
        </p:nvGrpSpPr>
        <p:grpSpPr>
          <a:xfrm>
            <a:off x="7797126" y="4703677"/>
            <a:ext cx="3831320" cy="985393"/>
            <a:chOff x="5848350" y="3429000"/>
            <a:chExt cx="3831320" cy="985393"/>
          </a:xfrm>
        </p:grpSpPr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1B7832D6-AD57-21C7-F23A-5067024C7A77}"/>
                </a:ext>
              </a:extLst>
            </p:cNvPr>
            <p:cNvGrpSpPr/>
            <p:nvPr/>
          </p:nvGrpSpPr>
          <p:grpSpPr>
            <a:xfrm>
              <a:off x="6110764" y="3429000"/>
              <a:ext cx="3568906" cy="985393"/>
              <a:chOff x="3707846" y="4870357"/>
              <a:chExt cx="3568906" cy="985393"/>
            </a:xfrm>
          </p:grpSpPr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6F17CD27-2E5E-1562-8D25-C817FF3455B1}"/>
                  </a:ext>
                </a:extLst>
              </p:cNvPr>
              <p:cNvSpPr/>
              <p:nvPr/>
            </p:nvSpPr>
            <p:spPr>
              <a:xfrm>
                <a:off x="3707846" y="4870357"/>
                <a:ext cx="3306492" cy="98539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76F79D4-870F-C84F-F6A6-31C224254C00}"/>
                  </a:ext>
                </a:extLst>
              </p:cNvPr>
              <p:cNvSpPr/>
              <p:nvPr/>
            </p:nvSpPr>
            <p:spPr>
              <a:xfrm flipH="1">
                <a:off x="4087780" y="5116241"/>
                <a:ext cx="3188972" cy="489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90000" bIns="90000" rtlCol="0" anchor="b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en-US" altLang="zh-CN" sz="2000" b="1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Compilation Times</a:t>
                </a:r>
                <a:endParaRPr kumimoji="1" lang="zh-CN" altLang="en-US" sz="2000" b="1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id="{FCF2A570-39D8-B020-0243-AFC5C5FFFD3B}"/>
                </a:ext>
              </a:extLst>
            </p:cNvPr>
            <p:cNvSpPr/>
            <p:nvPr/>
          </p:nvSpPr>
          <p:spPr>
            <a:xfrm>
              <a:off x="5848350" y="3713717"/>
              <a:ext cx="466725" cy="41938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03</a:t>
              </a:r>
              <a:endParaRPr lang="zh-CN" altLang="en-US" sz="16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4" name="Picture 16" descr="Rust语言编译器Linux版下载_Rust语言编译器最新版_Rust语言编译器0.1-华军软件园">
            <a:extLst>
              <a:ext uri="{FF2B5EF4-FFF2-40B4-BE49-F238E27FC236}">
                <a16:creationId xmlns:a16="http://schemas.microsoft.com/office/drawing/2014/main" id="{4E4E8155-687E-7EC3-CC61-774D53365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48" y="2604838"/>
            <a:ext cx="2692504" cy="26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F7233CF-1FF2-A6F4-DF9A-20D27913CEF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7" name="@稿定PPT实验室 出品-9">
            <a:extLst>
              <a:ext uri="{FF2B5EF4-FFF2-40B4-BE49-F238E27FC236}">
                <a16:creationId xmlns:a16="http://schemas.microsoft.com/office/drawing/2014/main" id="{459B805A-AB4E-44D4-C799-D3BA71FA2C1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25500" y="523716"/>
            <a:ext cx="811598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Advantages and disadvantages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14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60399" y="2025698"/>
            <a:ext cx="10694692" cy="3740102"/>
            <a:chOff x="660399" y="2025698"/>
            <a:chExt cx="10694692" cy="3740102"/>
          </a:xfrm>
        </p:grpSpPr>
        <p:grpSp>
          <p:nvGrpSpPr>
            <p:cNvPr id="3" name="组合 2"/>
            <p:cNvGrpSpPr/>
            <p:nvPr/>
          </p:nvGrpSpPr>
          <p:grpSpPr>
            <a:xfrm>
              <a:off x="660399" y="2025698"/>
              <a:ext cx="3307822" cy="3740102"/>
              <a:chOff x="542138" y="2216198"/>
              <a:chExt cx="3307822" cy="3740102"/>
            </a:xfrm>
          </p:grpSpPr>
          <p:sp>
            <p:nvSpPr>
              <p:cNvPr id="50" name="矩形: 圆角 49"/>
              <p:cNvSpPr/>
              <p:nvPr/>
            </p:nvSpPr>
            <p:spPr>
              <a:xfrm>
                <a:off x="664360" y="2397464"/>
                <a:ext cx="3185600" cy="3558836"/>
              </a:xfrm>
              <a:prstGeom prst="roundRect">
                <a:avLst>
                  <a:gd name="adj" fmla="val 5106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542138" y="2216198"/>
                <a:ext cx="2557780" cy="602615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>
                  <a:buSzPct val="25000"/>
                </a:pPr>
                <a:r>
                  <a:rPr lang="en-US" altLang="zh-CN" sz="1600" b="1" i="0" dirty="0">
                    <a:solidFill>
                      <a:schemeClr val="bg1"/>
                    </a:solidFill>
                    <a:effectLst/>
                    <a:latin typeface="+mn-ea"/>
                  </a:rPr>
                  <a:t>Efficient use of resources</a:t>
                </a: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94638" y="2994690"/>
                <a:ext cx="2892891" cy="199849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 确保程序充分利用系统内存资源，避免内存浪费。通过动态分配和释放内存，程序可以根据实际需要动态调整内存的使用情况。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这对于嵌入式系统等对资源要求极高的应用场景十分重要</a:t>
                </a:r>
                <a:endParaRPr lang="en-US" altLang="zh-CN" sz="14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353835" y="2025698"/>
              <a:ext cx="3307821" cy="3740102"/>
              <a:chOff x="3980239" y="2216198"/>
              <a:chExt cx="3307821" cy="3740102"/>
            </a:xfrm>
          </p:grpSpPr>
          <p:sp>
            <p:nvSpPr>
              <p:cNvPr id="55" name="矩形: 圆角 54"/>
              <p:cNvSpPr/>
              <p:nvPr/>
            </p:nvSpPr>
            <p:spPr>
              <a:xfrm>
                <a:off x="4102460" y="2397464"/>
                <a:ext cx="3185600" cy="3558836"/>
              </a:xfrm>
              <a:prstGeom prst="roundRect">
                <a:avLst>
                  <a:gd name="adj" fmla="val 3910"/>
                </a:avLst>
              </a:prstGeom>
              <a:solidFill>
                <a:schemeClr val="accent2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400" b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3980239" y="2216198"/>
                <a:ext cx="2490470" cy="602615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>
                  <a:buSzPct val="25000"/>
                </a:pPr>
                <a:r>
                  <a:rPr lang="en-US" altLang="zh-CN" sz="1600" b="1" i="0" dirty="0">
                    <a:solidFill>
                      <a:schemeClr val="bg1"/>
                    </a:solidFill>
                    <a:effectLst/>
                    <a:latin typeface="+mn-ea"/>
                  </a:rPr>
                  <a:t>Avoid memory leaks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232738" y="2994690"/>
                <a:ext cx="2892891" cy="199849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帮助防止内存泄漏问题。内存泄漏是指程序在使用完内存后未正确释放，导致系统中的可用内存逐渐减少。通过及时释放不再需要的内存，可以避免这类问题，提高程序的稳定性和性能。</a:t>
                </a:r>
                <a:endParaRPr lang="en-US" altLang="zh-CN" sz="14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047270" y="2025698"/>
              <a:ext cx="3307821" cy="3740102"/>
              <a:chOff x="7929009" y="2216198"/>
              <a:chExt cx="3307821" cy="3740102"/>
            </a:xfrm>
          </p:grpSpPr>
          <p:sp>
            <p:nvSpPr>
              <p:cNvPr id="60" name="矩形: 圆角 59"/>
              <p:cNvSpPr/>
              <p:nvPr/>
            </p:nvSpPr>
            <p:spPr>
              <a:xfrm>
                <a:off x="8051230" y="2397464"/>
                <a:ext cx="3185600" cy="3558836"/>
              </a:xfrm>
              <a:prstGeom prst="roundRect">
                <a:avLst>
                  <a:gd name="adj" fmla="val 5504"/>
                </a:avLst>
              </a:prstGeom>
              <a:solidFill>
                <a:schemeClr val="accent1">
                  <a:alpha val="10000"/>
                </a:schemeClr>
              </a:solidFill>
              <a:ln w="12700" cap="rnd">
                <a:gradFill>
                  <a:gsLst>
                    <a:gs pos="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  <a:alpha val="2000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600" b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7929009" y="2216198"/>
                <a:ext cx="2499995" cy="602615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>
                  <a:buSzPct val="25000"/>
                </a:pPr>
                <a:r>
                  <a:rPr lang="en-US" altLang="zh-CN" sz="1600" b="1" i="0" dirty="0">
                    <a:solidFill>
                      <a:schemeClr val="bg1"/>
                    </a:solidFill>
                    <a:effectLst/>
                    <a:latin typeface="+mn-ea"/>
                  </a:rPr>
                  <a:t>Flexible data structures</a:t>
                </a: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8181508" y="2994690"/>
                <a:ext cx="2892891" cy="199849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动态内存管理使得程序能够在运行时创建和调整数据结构，而不受静态内存分配的限制。这样可以更灵活地处理不同大小和类型的数据，适应不同的运行条件和需求。</a:t>
                </a:r>
                <a:endParaRPr lang="en-US" altLang="zh-CN" sz="14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矩形: 圆角 8"/>
          <p:cNvSpPr/>
          <p:nvPr/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10" name="@稿定PPT实验室 出品-9"/>
          <p:cNvSpPr txBox="1"/>
          <p:nvPr/>
        </p:nvSpPr>
        <p:spPr>
          <a:xfrm>
            <a:off x="782622" y="523557"/>
            <a:ext cx="1024541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The necessity of memory management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C294D2-BEEA-C953-E5C6-A1BED7AC0736}"/>
              </a:ext>
            </a:extLst>
          </p:cNvPr>
          <p:cNvSpPr txBox="1"/>
          <p:nvPr/>
        </p:nvSpPr>
        <p:spPr>
          <a:xfrm>
            <a:off x="3181989" y="1994497"/>
            <a:ext cx="582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Rust</a:t>
            </a:r>
            <a:r>
              <a:rPr lang="zh-CN" altLang="en-US" sz="3200" dirty="0">
                <a:solidFill>
                  <a:schemeClr val="bg1"/>
                </a:solidFill>
              </a:rPr>
              <a:t>是一门开源的编程语言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A36692-CB2C-2291-6727-05431C8903F0}"/>
              </a:ext>
            </a:extLst>
          </p:cNvPr>
          <p:cNvSpPr txBox="1"/>
          <p:nvPr/>
        </p:nvSpPr>
        <p:spPr>
          <a:xfrm>
            <a:off x="2289068" y="3167390"/>
            <a:ext cx="7952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感谢一代又一代技术人员对开源事业做出的贡献</a:t>
            </a:r>
          </a:p>
        </p:txBody>
      </p:sp>
    </p:spTree>
    <p:extLst>
      <p:ext uri="{BB962C8B-B14F-4D97-AF65-F5344CB8AC3E}">
        <p14:creationId xmlns:p14="http://schemas.microsoft.com/office/powerpoint/2010/main" val="129533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72CDC6-D714-1DB0-0312-A35256F13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3" y="665751"/>
            <a:ext cx="3579492" cy="55264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567520-B92C-9675-8EFE-8D393F815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0" y="598720"/>
            <a:ext cx="7447193" cy="39165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297454-462D-588D-5E80-50A119894442}"/>
              </a:ext>
            </a:extLst>
          </p:cNvPr>
          <p:cNvSpPr txBox="1"/>
          <p:nvPr/>
        </p:nvSpPr>
        <p:spPr>
          <a:xfrm>
            <a:off x="4462009" y="4862624"/>
            <a:ext cx="713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著名开源文本编辑器</a:t>
            </a:r>
            <a:r>
              <a:rPr lang="en-US" altLang="zh-CN" dirty="0">
                <a:solidFill>
                  <a:schemeClr val="bg1"/>
                </a:solidFill>
              </a:rPr>
              <a:t>Vim</a:t>
            </a:r>
            <a:r>
              <a:rPr lang="zh-CN" altLang="en-US" dirty="0">
                <a:solidFill>
                  <a:schemeClr val="bg1"/>
                </a:solidFill>
              </a:rPr>
              <a:t>创始人</a:t>
            </a:r>
            <a:r>
              <a:rPr lang="en-US" altLang="zh-CN" dirty="0">
                <a:solidFill>
                  <a:schemeClr val="bg1"/>
                </a:solidFill>
              </a:rPr>
              <a:t>Bram </a:t>
            </a:r>
            <a:r>
              <a:rPr lang="en-US" altLang="zh-CN" dirty="0" err="1">
                <a:solidFill>
                  <a:schemeClr val="bg1"/>
                </a:solidFill>
              </a:rPr>
              <a:t>Moolenaar</a:t>
            </a:r>
            <a:r>
              <a:rPr lang="zh-CN" altLang="en-US" dirty="0">
                <a:solidFill>
                  <a:schemeClr val="bg1"/>
                </a:solidFill>
              </a:rPr>
              <a:t>于</a:t>
            </a:r>
            <a:r>
              <a:rPr lang="en-US" altLang="zh-CN" dirty="0">
                <a:solidFill>
                  <a:schemeClr val="bg1"/>
                </a:solidFill>
              </a:rPr>
              <a:t>2023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日去世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2AC165-2DF1-D00C-C855-F12F224C90CC}"/>
              </a:ext>
            </a:extLst>
          </p:cNvPr>
          <p:cNvSpPr txBox="1"/>
          <p:nvPr/>
        </p:nvSpPr>
        <p:spPr>
          <a:xfrm>
            <a:off x="5886892" y="5579286"/>
            <a:ext cx="428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世界会记住您对开源事业做出的贡献</a:t>
            </a:r>
          </a:p>
        </p:txBody>
      </p:sp>
    </p:spTree>
    <p:extLst>
      <p:ext uri="{BB962C8B-B14F-4D97-AF65-F5344CB8AC3E}">
        <p14:creationId xmlns:p14="http://schemas.microsoft.com/office/powerpoint/2010/main" val="415092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349D74-1F11-FDAD-A7CF-8294419A280B}"/>
              </a:ext>
            </a:extLst>
          </p:cNvPr>
          <p:cNvSpPr txBox="1"/>
          <p:nvPr/>
        </p:nvSpPr>
        <p:spPr>
          <a:xfrm>
            <a:off x="2349795" y="2644170"/>
            <a:ext cx="7492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</a:rPr>
              <a:t>The Last Page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66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45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>
            <a:off x="658813" y="1688908"/>
            <a:ext cx="10871200" cy="4558564"/>
            <a:chOff x="660399" y="1497522"/>
            <a:chExt cx="10871200" cy="4558564"/>
          </a:xfrm>
        </p:grpSpPr>
        <p:sp>
          <p:nvSpPr>
            <p:cNvPr id="8" name="弧形 7"/>
            <p:cNvSpPr/>
            <p:nvPr/>
          </p:nvSpPr>
          <p:spPr>
            <a:xfrm>
              <a:off x="3816718" y="1497522"/>
              <a:ext cx="4558564" cy="4558564"/>
            </a:xfrm>
            <a:prstGeom prst="arc">
              <a:avLst>
                <a:gd name="adj1" fmla="val 8436549"/>
                <a:gd name="adj2" fmla="val 2424043"/>
              </a:avLst>
            </a:prstGeom>
            <a:noFill/>
            <a:ln w="152400" cap="rnd">
              <a:solidFill>
                <a:schemeClr val="accent2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8137124" y="3671064"/>
              <a:ext cx="3118094" cy="1524722"/>
              <a:chOff x="3869924" y="2737528"/>
              <a:chExt cx="3118094" cy="1524722"/>
            </a:xfrm>
          </p:grpSpPr>
          <p:grpSp>
            <p:nvGrpSpPr>
              <p:cNvPr id="126" name="组合 125"/>
              <p:cNvGrpSpPr/>
              <p:nvPr/>
            </p:nvGrpSpPr>
            <p:grpSpPr>
              <a:xfrm>
                <a:off x="4246454" y="2737528"/>
                <a:ext cx="2741564" cy="1524722"/>
                <a:chOff x="3918390" y="3089799"/>
                <a:chExt cx="2741564" cy="1524722"/>
              </a:xfrm>
            </p:grpSpPr>
            <p:sp>
              <p:nvSpPr>
                <p:cNvPr id="128" name="文本框 127"/>
                <p:cNvSpPr txBox="1"/>
                <p:nvPr/>
              </p:nvSpPr>
              <p:spPr>
                <a:xfrm>
                  <a:off x="4103599" y="3089799"/>
                  <a:ext cx="2543339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Low-Level System Programming</a:t>
                  </a:r>
                  <a:endParaRPr lang="zh-CN" altLang="en-US" sz="20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矩形 128"/>
                <p:cNvSpPr/>
                <p:nvPr/>
              </p:nvSpPr>
              <p:spPr>
                <a:xfrm flipH="1">
                  <a:off x="3918390" y="3908687"/>
                  <a:ext cx="2741564" cy="70583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R="0" lvl="0" indent="0" defTabSz="913765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en-US" altLang="zh-CN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C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语言控制内存的方式使其更加适合系统级应用对内存的管理</a:t>
                  </a:r>
                  <a:endParaRPr lang="en-US" altLang="zh-CN" sz="14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7" name="椭圆 126"/>
              <p:cNvSpPr/>
              <p:nvPr/>
            </p:nvSpPr>
            <p:spPr>
              <a:xfrm>
                <a:off x="3869924" y="3185367"/>
                <a:ext cx="348339" cy="348337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r>
                  <a:rPr lang="en-US" altLang="zh-CN" sz="16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4</a:t>
                </a:r>
                <a:endParaRPr lang="zh-CN" altLang="en-US" sz="1600" b="1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660399" y="3651385"/>
              <a:ext cx="3366286" cy="1816155"/>
              <a:chOff x="4432322" y="2717849"/>
              <a:chExt cx="3366286" cy="1816155"/>
            </a:xfrm>
          </p:grpSpPr>
          <p:grpSp>
            <p:nvGrpSpPr>
              <p:cNvPr id="132" name="组合 131"/>
              <p:cNvGrpSpPr/>
              <p:nvPr/>
            </p:nvGrpSpPr>
            <p:grpSpPr>
              <a:xfrm>
                <a:off x="4432322" y="2717849"/>
                <a:ext cx="2782985" cy="1816155"/>
                <a:chOff x="4104258" y="3070120"/>
                <a:chExt cx="2782985" cy="1816155"/>
              </a:xfrm>
            </p:grpSpPr>
            <p:sp>
              <p:nvSpPr>
                <p:cNvPr id="134" name="文本框 133"/>
                <p:cNvSpPr txBox="1"/>
                <p:nvPr/>
              </p:nvSpPr>
              <p:spPr>
                <a:xfrm>
                  <a:off x="4343904" y="3070120"/>
                  <a:ext cx="2543339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spAutoFit/>
                </a:bodyPr>
                <a:lstStyle/>
                <a:p>
                  <a:pPr algn="r"/>
                  <a:r>
                    <a:rPr lang="en-US" altLang="zh-CN" sz="2400" b="1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High Performance</a:t>
                  </a:r>
                  <a:endParaRPr lang="zh-CN" altLang="en-US" sz="24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矩形 134"/>
                <p:cNvSpPr/>
                <p:nvPr/>
              </p:nvSpPr>
              <p:spPr>
                <a:xfrm flipH="1">
                  <a:off x="4104258" y="3857275"/>
                  <a:ext cx="2754266" cy="10290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R="0" lvl="0" indent="0" algn="r" defTabSz="913765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en-US" altLang="zh-CN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C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语言控制粒度较细，可以根据需求灵活管理内存分配，从而给了开发者更多的性能优化空间</a:t>
                  </a:r>
                  <a:endParaRPr lang="en-US" altLang="zh-CN" sz="14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椭圆 132"/>
              <p:cNvSpPr/>
              <p:nvPr/>
            </p:nvSpPr>
            <p:spPr>
              <a:xfrm>
                <a:off x="7450269" y="3185367"/>
                <a:ext cx="348339" cy="348337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r>
                  <a:rPr lang="en-US" altLang="zh-CN" sz="16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3</a:t>
                </a:r>
                <a:endParaRPr lang="zh-CN" altLang="en-US" sz="1600" b="1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7799666" y="1830898"/>
              <a:ext cx="3731933" cy="1727418"/>
              <a:chOff x="3913466" y="2614274"/>
              <a:chExt cx="3731933" cy="1727418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4425093" y="2614274"/>
                <a:ext cx="3220306" cy="1727418"/>
                <a:chOff x="4097029" y="2966545"/>
                <a:chExt cx="3220306" cy="1727418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4097029" y="2966545"/>
                  <a:ext cx="2543339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Customized Data Structures</a:t>
                  </a:r>
                  <a:endParaRPr lang="zh-CN" altLang="en-US" sz="20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 flipH="1">
                  <a:off x="4195203" y="3664963"/>
                  <a:ext cx="3122132" cy="10290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R="0" lvl="0" indent="0" defTabSz="913765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通过指针方式精确访问内存，从而使程序员可以定制数据结构和访问方式，使程序运行效率提升</a:t>
                  </a:r>
                  <a:endParaRPr lang="en-US" altLang="zh-CN" sz="14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0" name="椭圆 19"/>
              <p:cNvSpPr/>
              <p:nvPr/>
            </p:nvSpPr>
            <p:spPr>
              <a:xfrm>
                <a:off x="3913466" y="3035379"/>
                <a:ext cx="348339" cy="348337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r>
                  <a:rPr lang="en-US" altLang="zh-CN" sz="16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2</a:t>
                </a:r>
                <a:endParaRPr lang="zh-CN" altLang="en-US" sz="1600" b="1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60399" y="1898059"/>
              <a:ext cx="3703744" cy="1660257"/>
              <a:chOff x="4051322" y="2681435"/>
              <a:chExt cx="3703744" cy="166025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4051322" y="2681435"/>
                <a:ext cx="3166998" cy="1660257"/>
                <a:chOff x="3723258" y="3033706"/>
                <a:chExt cx="3166998" cy="1660257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4346917" y="3033706"/>
                  <a:ext cx="2543339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spAutoFit/>
                </a:bodyPr>
                <a:lstStyle/>
                <a:p>
                  <a:pPr algn="r"/>
                  <a:r>
                    <a:rPr lang="en-US" altLang="zh-CN" sz="2000" b="1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Manual Memory Management</a:t>
                  </a:r>
                  <a:endParaRPr lang="zh-CN" altLang="en-US" sz="20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flipH="1">
                  <a:off x="3723258" y="3664963"/>
                  <a:ext cx="3131016" cy="102900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R="0" lvl="0" indent="0" algn="r" defTabSz="913765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使用</a:t>
                  </a:r>
                  <a:r>
                    <a:rPr lang="en-US" altLang="zh-CN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malloc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、</a:t>
                  </a:r>
                  <a:r>
                    <a:rPr lang="en-US" altLang="zh-CN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free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、</a:t>
                  </a:r>
                  <a:r>
                    <a:rPr lang="en-US" altLang="zh-CN" sz="1400" dirty="0" err="1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calloc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、</a:t>
                  </a:r>
                  <a:r>
                    <a:rPr lang="en-US" altLang="zh-CN" sz="1400" dirty="0" err="1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realloc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ea"/>
                      <a:sym typeface="+mn-lt"/>
                    </a:rPr>
                    <a:t>等函数，可以灵活地进行内存分配和释放，确保资源的高效利用。 </a:t>
                  </a:r>
                </a:p>
              </p:txBody>
            </p:sp>
          </p:grpSp>
          <p:sp>
            <p:nvSpPr>
              <p:cNvPr id="25" name="椭圆 24"/>
              <p:cNvSpPr/>
              <p:nvPr/>
            </p:nvSpPr>
            <p:spPr>
              <a:xfrm>
                <a:off x="7406727" y="3035379"/>
                <a:ext cx="348339" cy="348337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r>
                  <a:rPr lang="en-US" altLang="zh-CN" sz="1600" b="1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1</a:t>
                </a:r>
                <a:endParaRPr lang="zh-CN" altLang="en-US" sz="1600" b="1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矩形: 圆角 2"/>
          <p:cNvSpPr/>
          <p:nvPr/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D-DIN" panose="020B0504030202030204" pitchFamily="34" charset="0"/>
            </a:endParaRPr>
          </a:p>
        </p:txBody>
      </p:sp>
      <p:sp>
        <p:nvSpPr>
          <p:cNvPr id="5" name="@稿定PPT实验室 出品-9"/>
          <p:cNvSpPr txBox="1"/>
          <p:nvPr/>
        </p:nvSpPr>
        <p:spPr>
          <a:xfrm>
            <a:off x="796054" y="523556"/>
            <a:ext cx="10733959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Advantages of using C for memory management</a:t>
            </a:r>
          </a:p>
        </p:txBody>
      </p:sp>
      <p:pic>
        <p:nvPicPr>
          <p:cNvPr id="1026" name="Picture 2" descr="C语言：命名规范 - 知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87" y="2393552"/>
            <a:ext cx="2410933" cy="27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D-DIN" panose="020B0504030202030204" pitchFamily="34" charset="0"/>
            </a:endParaRPr>
          </a:p>
        </p:txBody>
      </p:sp>
      <p:sp>
        <p:nvSpPr>
          <p:cNvPr id="3" name="@稿定PPT实验室 出品-9"/>
          <p:cNvSpPr txBox="1"/>
          <p:nvPr/>
        </p:nvSpPr>
        <p:spPr>
          <a:xfrm>
            <a:off x="796054" y="523556"/>
            <a:ext cx="1040381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D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angers of improper memory management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t="11532" r="-266" b="1219"/>
          <a:stretch>
            <a:fillRect/>
          </a:stretch>
        </p:blipFill>
        <p:spPr>
          <a:xfrm>
            <a:off x="6355799" y="1999739"/>
            <a:ext cx="5141893" cy="1700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"/>
          <a:stretch>
            <a:fillRect/>
          </a:stretch>
        </p:blipFill>
        <p:spPr>
          <a:xfrm>
            <a:off x="694308" y="2062715"/>
            <a:ext cx="5286375" cy="3556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39973" y="523556"/>
            <a:ext cx="11102443" cy="4851956"/>
            <a:chOff x="539973" y="523556"/>
            <a:chExt cx="11102443" cy="4851956"/>
          </a:xfrm>
        </p:grpSpPr>
        <p:sp>
          <p:nvSpPr>
            <p:cNvPr id="6" name="文本框 5"/>
            <p:cNvSpPr txBox="1"/>
            <p:nvPr/>
          </p:nvSpPr>
          <p:spPr>
            <a:xfrm>
              <a:off x="1242846" y="2000601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1"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核心要点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9973" y="40573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1" lang="zh-CN" altLang="en-US">
                  <a:latin typeface="等线" panose="02010600030101010101" pitchFamily="2" charset="-122"/>
                  <a:ea typeface="等线" panose="02010600030101010101" pitchFamily="2" charset="-122"/>
                </a:rPr>
                <a:t>核心要点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0895" y="499855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1" lang="zh-CN" altLang="en-US">
                  <a:latin typeface="等线" panose="02010600030101010101" pitchFamily="2" charset="-122"/>
                  <a:ea typeface="等线" panose="02010600030101010101" pitchFamily="2" charset="-122"/>
                </a:rPr>
                <a:t>核心要点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9843498" y="50061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>
                  <a:latin typeface="等线" panose="02010600030101010101" pitchFamily="2" charset="-122"/>
                  <a:ea typeface="等线" panose="02010600030101010101" pitchFamily="2" charset="-122"/>
                </a:rPr>
                <a:t>核心要点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 flipH="1">
              <a:off x="9831546" y="200822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核心要点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 flipH="1">
              <a:off x="10534420" y="407263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核心要点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58813" y="523556"/>
              <a:ext cx="8098560" cy="492443"/>
              <a:chOff x="658813" y="523556"/>
              <a:chExt cx="8098560" cy="492443"/>
            </a:xfrm>
          </p:grpSpPr>
          <p:sp>
            <p:nvSpPr>
              <p:cNvPr id="129" name="矩形: 圆角 128"/>
              <p:cNvSpPr/>
              <p:nvPr/>
            </p:nvSpPr>
            <p:spPr>
              <a:xfrm>
                <a:off x="658813" y="560779"/>
                <a:ext cx="70990" cy="4179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6200000" scaled="1"/>
              </a:gradFill>
              <a:ln>
                <a:noFill/>
              </a:ln>
              <a:effectLst>
                <a:outerShdw blurRad="3175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D-DIN" panose="020B0504030202030204" pitchFamily="34" charset="0"/>
                </a:endParaRPr>
              </a:p>
            </p:txBody>
          </p:sp>
          <p:sp>
            <p:nvSpPr>
              <p:cNvPr id="130" name="@稿定PPT实验室 出品-9"/>
              <p:cNvSpPr txBox="1"/>
              <p:nvPr/>
            </p:nvSpPr>
            <p:spPr>
              <a:xfrm>
                <a:off x="825774" y="523556"/>
                <a:ext cx="7931599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en-US" altLang="zh-CN" sz="3200" b="1" dirty="0">
                    <a:solidFill>
                      <a:schemeClr val="bg1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  <a:cs typeface="阿里巴巴普惠体 Medium" panose="00020600040101010101" pitchFamily="18" charset="-122"/>
                  </a:rPr>
                  <a:t>Basic memory organization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阿里巴巴普惠体 Medium" panose="00020600040101010101" pitchFamily="18" charset="-122"/>
                </a:endParaRPr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6982414" y="2419545"/>
              <a:ext cx="2587272" cy="2587272"/>
              <a:chOff x="6982414" y="2419545"/>
              <a:chExt cx="2587272" cy="2587272"/>
            </a:xfrm>
          </p:grpSpPr>
          <p:sp>
            <p:nvSpPr>
              <p:cNvPr id="22" name="左侧圆形色块"/>
              <p:cNvSpPr/>
              <p:nvPr/>
            </p:nvSpPr>
            <p:spPr>
              <a:xfrm>
                <a:off x="7186791" y="2623922"/>
                <a:ext cx="2178519" cy="2178519"/>
              </a:xfrm>
              <a:prstGeom prst="ellipse">
                <a:avLst/>
              </a:prstGeom>
              <a:solidFill>
                <a:schemeClr val="bg1"/>
              </a:solidFill>
              <a:ln w="6350" cap="flat">
                <a:solidFill>
                  <a:schemeClr val="accent1"/>
                </a:solidFill>
                <a:prstDash val="dash"/>
                <a:miter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D-DIN" panose="020B0504030202030204" pitchFamily="34" charset="0"/>
                </a:endParaRPr>
              </a:p>
            </p:txBody>
          </p:sp>
          <p:sp>
            <p:nvSpPr>
              <p:cNvPr id="23" name="右侧圆形色块"/>
              <p:cNvSpPr/>
              <p:nvPr/>
            </p:nvSpPr>
            <p:spPr>
              <a:xfrm>
                <a:off x="7383999" y="2821130"/>
                <a:ext cx="1784102" cy="178410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企业微信"/>
              <p:cNvSpPr txBox="1"/>
              <p:nvPr/>
            </p:nvSpPr>
            <p:spPr>
              <a:xfrm>
                <a:off x="7927236" y="3025780"/>
                <a:ext cx="697627" cy="80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5000"/>
                  </a:lnSpc>
                  <a:defRPr kumimoji="1" sz="4000" b="1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阿里巴巴普惠体 B" panose="00020600040101010101" pitchFamily="18" charset="-122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ym typeface="阿里巴巴普惠体 B" panose="00020600040101010101" pitchFamily="18" charset="-122"/>
                  </a:rPr>
                  <a:t>堆</a:t>
                </a:r>
              </a:p>
            </p:txBody>
          </p:sp>
          <p:sp>
            <p:nvSpPr>
              <p:cNvPr id="133" name="左侧圆形色块"/>
              <p:cNvSpPr/>
              <p:nvPr/>
            </p:nvSpPr>
            <p:spPr>
              <a:xfrm>
                <a:off x="6982414" y="2419545"/>
                <a:ext cx="2587272" cy="2587272"/>
              </a:xfrm>
              <a:prstGeom prst="ellips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D-DIN" panose="020B0504030202030204" pitchFamily="34" charset="0"/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2627058" y="2419545"/>
              <a:ext cx="2587272" cy="2587272"/>
              <a:chOff x="2627058" y="2419545"/>
              <a:chExt cx="2587272" cy="2587272"/>
            </a:xfrm>
          </p:grpSpPr>
          <p:sp>
            <p:nvSpPr>
              <p:cNvPr id="10" name="左侧圆形色块"/>
              <p:cNvSpPr/>
              <p:nvPr/>
            </p:nvSpPr>
            <p:spPr>
              <a:xfrm>
                <a:off x="2831435" y="2623922"/>
                <a:ext cx="2178519" cy="2178519"/>
              </a:xfrm>
              <a:prstGeom prst="ellipse">
                <a:avLst/>
              </a:prstGeom>
              <a:solidFill>
                <a:schemeClr val="bg1"/>
              </a:solidFill>
              <a:ln w="6350" cap="flat">
                <a:solidFill>
                  <a:schemeClr val="accent1"/>
                </a:solidFill>
                <a:prstDash val="dash"/>
                <a:miter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D-DIN" panose="020B0504030202030204" pitchFamily="34" charset="0"/>
                </a:endParaRPr>
              </a:p>
            </p:txBody>
          </p:sp>
          <p:sp>
            <p:nvSpPr>
              <p:cNvPr id="15" name="左侧圆形色块"/>
              <p:cNvSpPr/>
              <p:nvPr/>
            </p:nvSpPr>
            <p:spPr>
              <a:xfrm>
                <a:off x="3021886" y="2814373"/>
                <a:ext cx="1797616" cy="179761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rial" panose="020B0604020202020204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微信"/>
              <p:cNvSpPr txBox="1"/>
              <p:nvPr/>
            </p:nvSpPr>
            <p:spPr>
              <a:xfrm>
                <a:off x="3703321" y="2950193"/>
                <a:ext cx="434745" cy="80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lnSpc>
                    <a:spcPct val="125000"/>
                  </a:lnSpc>
                  <a:defRPr kumimoji="1" sz="3600" b="1" kern="1200">
                    <a:solidFill>
                      <a:srgbClr val="1B5CF2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阿里巴巴普惠体 B" panose="00020600040101010101" pitchFamily="18" charset="-122"/>
                    <a:sym typeface="阿里巴巴普惠体 B" panose="00020600040101010101" pitchFamily="18" charset="-122"/>
                  </a:rPr>
                  <a:t>栈</a:t>
                </a:r>
              </a:p>
            </p:txBody>
          </p:sp>
          <p:sp>
            <p:nvSpPr>
              <p:cNvPr id="132" name="左侧圆形色块"/>
              <p:cNvSpPr/>
              <p:nvPr/>
            </p:nvSpPr>
            <p:spPr>
              <a:xfrm>
                <a:off x="2627058" y="2419545"/>
                <a:ext cx="2587272" cy="2587272"/>
              </a:xfrm>
              <a:prstGeom prst="ellips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D-DIN" panose="020B0504030202030204" pitchFamily="34" charset="0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3372433" y="3892452"/>
            <a:ext cx="109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Stack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77439" y="3892452"/>
            <a:ext cx="1197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Heap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4" name="@稿定PPT实验室 出品-9"/>
          <p:cNvSpPr txBox="1"/>
          <p:nvPr/>
        </p:nvSpPr>
        <p:spPr>
          <a:xfrm>
            <a:off x="825775" y="523556"/>
            <a:ext cx="4187278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Stack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41" y="1746541"/>
            <a:ext cx="2634486" cy="42671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09025" y="978777"/>
            <a:ext cx="4898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局部变量内存的自动栈分配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60628" y="3418438"/>
            <a:ext cx="120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栈帧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63632C-C18C-5E08-6BA9-F76A0F71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19" y="2013173"/>
            <a:ext cx="5216242" cy="386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5" name="@稿定PPT实验室 出品-9"/>
          <p:cNvSpPr txBox="1"/>
          <p:nvPr/>
        </p:nvSpPr>
        <p:spPr>
          <a:xfrm>
            <a:off x="825775" y="523556"/>
            <a:ext cx="6919009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Limitations of the Stack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937DA-16BE-A36E-8872-76690AF9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59" y="1230442"/>
            <a:ext cx="7056550" cy="5222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658813" y="560779"/>
            <a:ext cx="70990" cy="41799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D-DIN" panose="020B0504030202030204" pitchFamily="34" charset="0"/>
            </a:endParaRPr>
          </a:p>
        </p:txBody>
      </p:sp>
      <p:sp>
        <p:nvSpPr>
          <p:cNvPr id="3" name="@稿定PPT实验室 出品-9"/>
          <p:cNvSpPr txBox="1"/>
          <p:nvPr/>
        </p:nvSpPr>
        <p:spPr>
          <a:xfrm>
            <a:off x="825775" y="523556"/>
            <a:ext cx="4875417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阿里巴巴普惠体 Medium" panose="00020600040101010101" pitchFamily="18" charset="-122"/>
              </a:rPr>
              <a:t>Heap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阿里巴巴普惠体 Medium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3235" y="1876250"/>
            <a:ext cx="519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有了动态管理内存需求，就有了堆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98112" y="3198167"/>
            <a:ext cx="519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在内存中开辟一大块空间来存储数据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90884" y="4437321"/>
            <a:ext cx="346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堆中的内存可按需释放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UwYjNmMGYyNzJlMjVjOWQwOWRlNThhYWEyZDJjN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6091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52858;#748649;#752858;#262136;"/>
  <p:tag name="ISLIDE.DIAGRAM" val="#856685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789899;#796520;#214182;#789911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1855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701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817</Words>
  <Application>Microsoft Office PowerPoint</Application>
  <PresentationFormat>宽屏</PresentationFormat>
  <Paragraphs>129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D-DIN</vt:lpstr>
      <vt:lpstr>PingFang SC</vt:lpstr>
      <vt:lpstr>Söhne</vt:lpstr>
      <vt:lpstr>阿里巴巴普惠体 B</vt:lpstr>
      <vt:lpstr>等线</vt:lpstr>
      <vt:lpstr>等线 Light</vt:lpstr>
      <vt:lpstr>黑体</vt:lpstr>
      <vt:lpstr>隶书</vt:lpstr>
      <vt:lpstr>微软雅黑</vt:lpstr>
      <vt:lpstr>Arial</vt:lpstr>
      <vt:lpstr>Office 主题​​</vt:lpstr>
      <vt:lpstr>C语言内存管理与现代技术前瞻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Rust——现代”C语言”技术前瞻</dc:title>
  <dc:creator>gt s</dc:creator>
  <cp:lastModifiedBy>gt s</cp:lastModifiedBy>
  <cp:revision>31</cp:revision>
  <dcterms:created xsi:type="dcterms:W3CDTF">2023-11-07T06:48:00Z</dcterms:created>
  <dcterms:modified xsi:type="dcterms:W3CDTF">2023-11-28T17:21:11Z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293AE89C80BE4FFE8FAFD8E79CF23EC4_12</vt:lpwstr>
  </property>
  <property fmtid="{D5CDD505-2E9C-101B-9397-08002B2CF9AE}" pid="3" name="KSOProductBuildVer">
    <vt:lpwstr>2052-12.1.0.15712</vt:lpwstr>
  </property>
</Properties>
</file>